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7"/>
  </p:notesMasterIdLst>
  <p:handoutMasterIdLst>
    <p:handoutMasterId r:id="rId48"/>
  </p:handoutMasterIdLst>
  <p:sldIdLst>
    <p:sldId id="279" r:id="rId3"/>
    <p:sldId id="334" r:id="rId4"/>
    <p:sldId id="288" r:id="rId5"/>
    <p:sldId id="290" r:id="rId6"/>
    <p:sldId id="292" r:id="rId7"/>
    <p:sldId id="293" r:id="rId8"/>
    <p:sldId id="291" r:id="rId9"/>
    <p:sldId id="294" r:id="rId10"/>
    <p:sldId id="295" r:id="rId11"/>
    <p:sldId id="296" r:id="rId12"/>
    <p:sldId id="298" r:id="rId13"/>
    <p:sldId id="311" r:id="rId14"/>
    <p:sldId id="299" r:id="rId15"/>
    <p:sldId id="300" r:id="rId16"/>
    <p:sldId id="301" r:id="rId17"/>
    <p:sldId id="306" r:id="rId18"/>
    <p:sldId id="317" r:id="rId19"/>
    <p:sldId id="318" r:id="rId20"/>
    <p:sldId id="319" r:id="rId21"/>
    <p:sldId id="320" r:id="rId22"/>
    <p:sldId id="321" r:id="rId23"/>
    <p:sldId id="333" r:id="rId24"/>
    <p:sldId id="322" r:id="rId25"/>
    <p:sldId id="302" r:id="rId26"/>
    <p:sldId id="303" r:id="rId27"/>
    <p:sldId id="307" r:id="rId28"/>
    <p:sldId id="308" r:id="rId29"/>
    <p:sldId id="309" r:id="rId30"/>
    <p:sldId id="310" r:id="rId31"/>
    <p:sldId id="323" r:id="rId32"/>
    <p:sldId id="304" r:id="rId33"/>
    <p:sldId id="325" r:id="rId34"/>
    <p:sldId id="324" r:id="rId35"/>
    <p:sldId id="326" r:id="rId36"/>
    <p:sldId id="305" r:id="rId37"/>
    <p:sldId id="327" r:id="rId38"/>
    <p:sldId id="312" r:id="rId39"/>
    <p:sldId id="329" r:id="rId40"/>
    <p:sldId id="330" r:id="rId41"/>
    <p:sldId id="331" r:id="rId42"/>
    <p:sldId id="332" r:id="rId43"/>
    <p:sldId id="313" r:id="rId44"/>
    <p:sldId id="314" r:id="rId45"/>
    <p:sldId id="316" r:id="rId4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6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85" d="100"/>
          <a:sy n="85" d="100"/>
        </p:scale>
        <p:origin x="-96" y="-6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pPr/>
              <a:t>10/27/2012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pPr/>
              <a:t>10/27/2012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883" y="4140200"/>
            <a:ext cx="975106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" name="Rectangle 61"/>
          <p:cNvSpPr/>
          <p:nvPr/>
        </p:nvSpPr>
        <p:spPr bwMode="hidden">
          <a:xfrm>
            <a:off x="0" y="1905001"/>
            <a:ext cx="12188825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sz="3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883" y="1905002"/>
            <a:ext cx="975106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8" y="482600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76303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pPr/>
              <a:t>10/27/2012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482599"/>
            <a:ext cx="1843982" cy="5791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482599"/>
            <a:ext cx="9040045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pPr/>
              <a:t>10/27/2012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pPr/>
              <a:t>10/27/2012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0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pPr/>
              <a:t>10/27/2012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pPr/>
              <a:t>10/27/2012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pPr/>
              <a:t>10/27/2012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pPr/>
              <a:t>10/27/2012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0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3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9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3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/>
              <a:pPr/>
              <a:t>10/27/2012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2" r:id="rId10"/>
    <p:sldLayoutId id="2147483678" r:id="rId11"/>
    <p:sldLayoutId id="2147483679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ZACON IV (2012)</a:t>
            </a:r>
          </a:p>
          <a:p>
            <a:r>
              <a:rPr lang="en-US" dirty="0" smtClean="0"/>
              <a:t>Andrew MacPherson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88MPH: Digital tricks to bypass Physical security</a:t>
            </a:r>
          </a:p>
        </p:txBody>
      </p:sp>
    </p:spTree>
    <p:extLst>
      <p:ext uri="{BB962C8B-B14F-4D97-AF65-F5344CB8AC3E}">
        <p14:creationId xmlns="" xmlns:p14="http://schemas.microsoft.com/office/powerpoint/2010/main" val="1082871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LockPicking</a:t>
            </a:r>
            <a:r>
              <a:rPr lang="en-US" dirty="0" smtClean="0"/>
              <a:t> 101: Demo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8000" dirty="0" smtClean="0"/>
              <a:t>DEMO TIEMZ</a:t>
            </a:r>
            <a:br>
              <a:rPr lang="en-US" sz="8000" dirty="0" smtClean="0"/>
            </a:br>
            <a:r>
              <a:rPr lang="en-US" sz="8000" dirty="0" smtClean="0"/>
              <a:t>(After talk.)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7605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RTLSDR (Listening to Radio)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163" y="1803400"/>
            <a:ext cx="7390050" cy="45211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RTLSDR - $20 (R160!) </a:t>
            </a:r>
            <a:r>
              <a:rPr lang="en-US" b="1" dirty="0" smtClean="0"/>
              <a:t>S</a:t>
            </a:r>
            <a:r>
              <a:rPr lang="en-US" dirty="0" smtClean="0"/>
              <a:t>oftware </a:t>
            </a:r>
            <a:r>
              <a:rPr lang="en-US" b="1" dirty="0" smtClean="0"/>
              <a:t>D</a:t>
            </a:r>
            <a:r>
              <a:rPr lang="en-US" dirty="0" smtClean="0"/>
              <a:t>efined </a:t>
            </a:r>
            <a:r>
              <a:rPr lang="en-US" b="1" dirty="0" smtClean="0"/>
              <a:t>R</a:t>
            </a:r>
            <a:r>
              <a:rPr lang="en-US" dirty="0" smtClean="0"/>
              <a:t>adio</a:t>
            </a:r>
          </a:p>
          <a:p>
            <a:pPr lvl="1"/>
            <a:r>
              <a:rPr lang="en-US" dirty="0"/>
              <a:t>http://</a:t>
            </a:r>
            <a:r>
              <a:rPr lang="en-US" dirty="0" smtClean="0"/>
              <a:t>www.reddit.com/r/RTLSDR</a:t>
            </a:r>
          </a:p>
          <a:p>
            <a:pPr lvl="1"/>
            <a:r>
              <a:rPr lang="en-US" dirty="0"/>
              <a:t>http://</a:t>
            </a:r>
            <a:r>
              <a:rPr lang="en-US" dirty="0" smtClean="0"/>
              <a:t>rtlsdr.reddit.com </a:t>
            </a:r>
          </a:p>
          <a:p>
            <a:r>
              <a:rPr lang="en-US" dirty="0" smtClean="0"/>
              <a:t>It’s a TV Card!</a:t>
            </a:r>
          </a:p>
          <a:p>
            <a:pPr lvl="1"/>
            <a:r>
              <a:rPr lang="en-US" dirty="0" smtClean="0"/>
              <a:t>RTL2832U Chip</a:t>
            </a:r>
          </a:p>
          <a:p>
            <a:pPr lvl="1"/>
            <a:r>
              <a:rPr lang="en-US" dirty="0" smtClean="0"/>
              <a:t>E4K Tuner</a:t>
            </a:r>
          </a:p>
          <a:p>
            <a:pPr lvl="1"/>
            <a:r>
              <a:rPr lang="en-US" dirty="0" smtClean="0"/>
              <a:t>Primarily devised for listening to radio / watching TV</a:t>
            </a:r>
          </a:p>
          <a:p>
            <a:r>
              <a:rPr lang="en-US" dirty="0" smtClean="0"/>
              <a:t>Doesn’t only do TV/ Radio </a:t>
            </a:r>
            <a:r>
              <a:rPr lang="en-US" dirty="0" err="1" smtClean="0"/>
              <a:t>Freq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~60mhz – 1500mhz</a:t>
            </a:r>
          </a:p>
          <a:p>
            <a:pPr lvl="1"/>
            <a:r>
              <a:rPr lang="en-US" dirty="0" smtClean="0"/>
              <a:t>This is a HUGE space with LOADS of data</a:t>
            </a:r>
            <a:endParaRPr lang="en-US" dirty="0"/>
          </a:p>
        </p:txBody>
      </p:sp>
      <p:pic>
        <p:nvPicPr>
          <p:cNvPr id="7170" name="Picture 2" descr="http://www.comprousa.com/en/product/u650f/U650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2" y="1701800"/>
            <a:ext cx="3924463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039542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RTLSDR - Antenna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163" y="1803400"/>
            <a:ext cx="7390050" cy="45211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Default Antenna’s</a:t>
            </a:r>
          </a:p>
          <a:p>
            <a:pPr lvl="1"/>
            <a:r>
              <a:rPr lang="en-US" dirty="0" smtClean="0"/>
              <a:t>Okay for FM</a:t>
            </a:r>
          </a:p>
          <a:p>
            <a:pPr lvl="1"/>
            <a:r>
              <a:rPr lang="en-US" dirty="0" smtClean="0"/>
              <a:t>Not too bad for remotes</a:t>
            </a:r>
          </a:p>
          <a:p>
            <a:pPr lvl="1"/>
            <a:r>
              <a:rPr lang="en-US" dirty="0" smtClean="0"/>
              <a:t>RTLSDR has a PAL connector</a:t>
            </a:r>
          </a:p>
          <a:p>
            <a:pPr lvl="1"/>
            <a:r>
              <a:rPr lang="en-US" dirty="0" smtClean="0"/>
              <a:t>Good luck finding antenna’s that fit this!</a:t>
            </a:r>
          </a:p>
          <a:p>
            <a:pPr lvl="1"/>
            <a:r>
              <a:rPr lang="en-US" dirty="0" smtClean="0"/>
              <a:t>F (think </a:t>
            </a:r>
            <a:r>
              <a:rPr lang="en-US" dirty="0" err="1" smtClean="0"/>
              <a:t>dstv</a:t>
            </a:r>
            <a:r>
              <a:rPr lang="en-US" dirty="0" smtClean="0"/>
              <a:t>) -&gt; PAL available</a:t>
            </a:r>
          </a:p>
          <a:p>
            <a:pPr lvl="1"/>
            <a:r>
              <a:rPr lang="en-US" dirty="0" smtClean="0"/>
              <a:t>Antenna with F are avail. But generally expensive</a:t>
            </a:r>
          </a:p>
          <a:p>
            <a:r>
              <a:rPr lang="en-US" dirty="0" smtClean="0"/>
              <a:t>DIY!</a:t>
            </a:r>
          </a:p>
          <a:p>
            <a:pPr lvl="1"/>
            <a:r>
              <a:rPr lang="en-US" dirty="0" smtClean="0"/>
              <a:t>CO-AX (its almost free! Seriously! &lt; R1 / m)</a:t>
            </a:r>
          </a:p>
          <a:p>
            <a:pPr lvl="1"/>
            <a:r>
              <a:rPr lang="en-US" dirty="0" err="1" smtClean="0"/>
              <a:t>Quarterplane</a:t>
            </a:r>
            <a:r>
              <a:rPr lang="en-US" dirty="0" smtClean="0"/>
              <a:t> Ground antenna</a:t>
            </a:r>
          </a:p>
          <a:p>
            <a:pPr lvl="1"/>
            <a:r>
              <a:rPr lang="en-US" dirty="0" smtClean="0"/>
              <a:t>Planes = (300/</a:t>
            </a:r>
            <a:r>
              <a:rPr lang="en-US" dirty="0" err="1" smtClean="0"/>
              <a:t>Mhz</a:t>
            </a:r>
            <a:r>
              <a:rPr lang="en-US" dirty="0" smtClean="0"/>
              <a:t> * ¼), so for ~122mhz = 300/122*0.25 = 0.6m</a:t>
            </a:r>
            <a:endParaRPr lang="en-US" dirty="0"/>
          </a:p>
        </p:txBody>
      </p:sp>
      <p:pic>
        <p:nvPicPr>
          <p:cNvPr id="16386" name="Picture 2" descr="http://andrewmohawk.com/wp-content/uploads/2012/07/groundplane_out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791" y="1905000"/>
            <a:ext cx="3654872" cy="487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andrewmohawk.com/wp-content/uploads/2012/07/Finished_sepera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2" y="609600"/>
            <a:ext cx="3047999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andrewmohawk.com/wp-content/uploads/2012/07/finished_ins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62" y="8763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47722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RTLSDR (Listening to the radio)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HDSDR / SDR# / GRC</a:t>
            </a:r>
          </a:p>
          <a:p>
            <a:pPr lvl="1"/>
            <a:r>
              <a:rPr lang="en-US" dirty="0" smtClean="0"/>
              <a:t>Windows / Linux (Although my </a:t>
            </a:r>
            <a:r>
              <a:rPr lang="en-US" dirty="0" err="1" smtClean="0"/>
              <a:t>fav</a:t>
            </a:r>
            <a:r>
              <a:rPr lang="en-US" dirty="0" smtClean="0"/>
              <a:t> is HDSDR on windows)</a:t>
            </a:r>
          </a:p>
          <a:p>
            <a:r>
              <a:rPr lang="en-US" dirty="0" smtClean="0"/>
              <a:t>Easy to install + go</a:t>
            </a:r>
          </a:p>
          <a:p>
            <a:r>
              <a:rPr lang="en-US" dirty="0" smtClean="0"/>
              <a:t>What can we do?</a:t>
            </a:r>
          </a:p>
          <a:p>
            <a:pPr lvl="1"/>
            <a:r>
              <a:rPr lang="en-US" dirty="0" smtClean="0"/>
              <a:t>Guard Communications</a:t>
            </a:r>
          </a:p>
          <a:p>
            <a:pPr lvl="2"/>
            <a:r>
              <a:rPr lang="en-US" dirty="0" smtClean="0"/>
              <a:t>Tell us WHERE they are as well as WHO they are (names + OB numbers)</a:t>
            </a:r>
          </a:p>
          <a:p>
            <a:pPr lvl="1"/>
            <a:r>
              <a:rPr lang="en-US" dirty="0" smtClean="0"/>
              <a:t>Remote codes (later)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8352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RTLSDR (Listening to 2 ways)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163" y="1803401"/>
            <a:ext cx="8075850" cy="4470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http</a:t>
            </a:r>
            <a:r>
              <a:rPr lang="en-US" dirty="0"/>
              <a:t>://www.ohwatch.co.za/radio-network</a:t>
            </a:r>
            <a:r>
              <a:rPr lang="en-US" dirty="0" smtClean="0"/>
              <a:t>/</a:t>
            </a:r>
          </a:p>
          <a:p>
            <a:r>
              <a:rPr lang="en-US" dirty="0"/>
              <a:t>“The radios use a dedicated, ICASA assigned, frequency to communicate with all OH WATCH members, South African Police Service (SAPS), City Bowl Armed Response (CBAR) and </a:t>
            </a:r>
            <a:r>
              <a:rPr lang="en-US" dirty="0" smtClean="0"/>
              <a:t>ADT”</a:t>
            </a:r>
          </a:p>
          <a:p>
            <a:r>
              <a:rPr lang="en-US" dirty="0"/>
              <a:t>“The radios that the majority of OH Watch radio users have purchased are HYT TC </a:t>
            </a:r>
            <a:r>
              <a:rPr lang="en-US" dirty="0" smtClean="0"/>
              <a:t>500”</a:t>
            </a:r>
            <a:endParaRPr lang="en-US" dirty="0"/>
          </a:p>
          <a:p>
            <a:r>
              <a:rPr lang="en-US" dirty="0"/>
              <a:t>Common Security Company Frequencies (ask the oracle):</a:t>
            </a:r>
          </a:p>
          <a:p>
            <a:pPr lvl="1"/>
            <a:r>
              <a:rPr lang="en-US" dirty="0"/>
              <a:t>136-150MHz</a:t>
            </a:r>
          </a:p>
          <a:p>
            <a:pPr lvl="1"/>
            <a:r>
              <a:rPr lang="en-US" dirty="0"/>
              <a:t>150-174MHz</a:t>
            </a:r>
          </a:p>
          <a:p>
            <a:pPr lvl="1"/>
            <a:r>
              <a:rPr lang="en-US" dirty="0"/>
              <a:t>350-370MHz</a:t>
            </a:r>
          </a:p>
          <a:p>
            <a:pPr lvl="1"/>
            <a:r>
              <a:rPr lang="en-US" dirty="0"/>
              <a:t>370-390MHz</a:t>
            </a:r>
          </a:p>
          <a:p>
            <a:pPr lvl="1"/>
            <a:r>
              <a:rPr lang="en-US" dirty="0"/>
              <a:t>400-420MHz</a:t>
            </a:r>
          </a:p>
          <a:p>
            <a:pPr lvl="1"/>
            <a:r>
              <a:rPr lang="en-US" dirty="0" smtClean="0"/>
              <a:t>450-470MHz</a:t>
            </a:r>
          </a:p>
          <a:p>
            <a:r>
              <a:rPr lang="en-US" dirty="0" smtClean="0"/>
              <a:t>Most radios are using NFM (narrow FM), this is NOT the same as FM</a:t>
            </a:r>
            <a:endParaRPr lang="en-US" dirty="0"/>
          </a:p>
        </p:txBody>
      </p:sp>
      <p:pic>
        <p:nvPicPr>
          <p:cNvPr id="14338" name="Picture 2" descr="HYT TC-500 Portable Rad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012" y="1803401"/>
            <a:ext cx="10287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6592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RTLSDR (Listening to 2 ways)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6600" dirty="0" smtClean="0"/>
              <a:t>DEMO – Security Guards</a:t>
            </a:r>
          </a:p>
          <a:p>
            <a:endParaRPr lang="en-US" dirty="0"/>
          </a:p>
        </p:txBody>
      </p:sp>
      <p:pic>
        <p:nvPicPr>
          <p:cNvPr id="6146" name="Picture 2" descr="http://2.bp.blogspot.com/-94rudvNWc7c/UFSnRDpYGcI/AAAAAAAAATQ/1g4DIJon9v0/s320/biff-tannen-back-to-the-fu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2" y="3581400"/>
            <a:ext cx="3048000" cy="1943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5315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RTLSDR (Listening to 2 ways)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could go wrong?</a:t>
            </a:r>
          </a:p>
          <a:p>
            <a:pPr lvl="1"/>
            <a:r>
              <a:rPr lang="en-US" dirty="0" smtClean="0"/>
              <a:t>Security Companies often have to have guards “check in” on locations</a:t>
            </a:r>
          </a:p>
          <a:p>
            <a:pPr lvl="2"/>
            <a:r>
              <a:rPr lang="en-US" dirty="0" smtClean="0"/>
              <a:t>I know where they are</a:t>
            </a:r>
          </a:p>
          <a:p>
            <a:pPr lvl="1"/>
            <a:r>
              <a:rPr lang="en-US" dirty="0" smtClean="0"/>
              <a:t>Guards often discuss procedures, give away valuable </a:t>
            </a:r>
            <a:r>
              <a:rPr lang="en-US" dirty="0" err="1" smtClean="0"/>
              <a:t>intel</a:t>
            </a:r>
            <a:r>
              <a:rPr lang="en-US" dirty="0" smtClean="0"/>
              <a:t> on how they operate</a:t>
            </a:r>
          </a:p>
          <a:p>
            <a:pPr lvl="2"/>
            <a:r>
              <a:rPr lang="en-US" dirty="0" smtClean="0"/>
              <a:t>I know what they do</a:t>
            </a:r>
          </a:p>
          <a:p>
            <a:pPr lvl="1"/>
            <a:r>
              <a:rPr lang="en-US" dirty="0" smtClean="0"/>
              <a:t>Guards receive details on where they need to go if something happens</a:t>
            </a:r>
          </a:p>
          <a:p>
            <a:pPr lvl="2"/>
            <a:r>
              <a:rPr lang="en-US" dirty="0" smtClean="0"/>
              <a:t>I know if they are on to me</a:t>
            </a:r>
          </a:p>
          <a:p>
            <a:pPr lvl="2"/>
            <a:endParaRPr lang="en-US" dirty="0"/>
          </a:p>
          <a:p>
            <a:r>
              <a:rPr lang="en-US" b="1" dirty="0" smtClean="0"/>
              <a:t>Coupled with </a:t>
            </a:r>
            <a:r>
              <a:rPr lang="en-US" b="1" dirty="0" err="1" smtClean="0"/>
              <a:t>Lockpicking</a:t>
            </a:r>
            <a:r>
              <a:rPr lang="en-US" b="1" dirty="0" smtClean="0"/>
              <a:t> = inside perimeter</a:t>
            </a:r>
          </a:p>
        </p:txBody>
      </p:sp>
    </p:spTree>
    <p:extLst>
      <p:ext uri="{BB962C8B-B14F-4D97-AF65-F5344CB8AC3E}">
        <p14:creationId xmlns="" xmlns:p14="http://schemas.microsoft.com/office/powerpoint/2010/main" val="1595611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Magstripes</a:t>
            </a:r>
            <a:r>
              <a:rPr lang="en-US" dirty="0" smtClean="0"/>
              <a:t>: overview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are in the perimeter, getting past the doors</a:t>
            </a:r>
          </a:p>
          <a:p>
            <a:pPr lvl="1"/>
            <a:r>
              <a:rPr lang="en-US" dirty="0" smtClean="0"/>
              <a:t>Often places uses magnetic stripes for entry (swipe in)</a:t>
            </a:r>
          </a:p>
          <a:p>
            <a:pPr lvl="2"/>
            <a:r>
              <a:rPr lang="en-US" dirty="0" smtClean="0"/>
              <a:t>Same as credit cards, hotels, loyalty cards, telephone cards, gift cards,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err="1" smtClean="0"/>
              <a:t>Magstripes</a:t>
            </a:r>
            <a:r>
              <a:rPr lang="en-US" dirty="0" smtClean="0"/>
              <a:t> are tapes! Old school!</a:t>
            </a:r>
          </a:p>
          <a:p>
            <a:pPr lvl="1"/>
            <a:r>
              <a:rPr lang="en-US" dirty="0" smtClean="0"/>
              <a:t>Think of it as a lot of magnets taped</a:t>
            </a:r>
            <a:br>
              <a:rPr lang="en-US" dirty="0" smtClean="0"/>
            </a:br>
            <a:r>
              <a:rPr lang="en-US" dirty="0" smtClean="0"/>
              <a:t>back to back on a strip of paper</a:t>
            </a:r>
          </a:p>
          <a:p>
            <a:pPr lvl="1"/>
            <a:r>
              <a:rPr lang="en-US" dirty="0" smtClean="0"/>
              <a:t>Opposite poles repel causing “spikes”</a:t>
            </a:r>
            <a:br>
              <a:rPr lang="en-US" dirty="0" smtClean="0"/>
            </a:br>
            <a:r>
              <a:rPr lang="en-US" dirty="0" smtClean="0"/>
              <a:t>in read head</a:t>
            </a:r>
          </a:p>
          <a:p>
            <a:pPr lvl="1"/>
            <a:r>
              <a:rPr lang="en-US" dirty="0" smtClean="0"/>
              <a:t>Can literally use a tape read head!</a:t>
            </a:r>
          </a:p>
          <a:p>
            <a:pPr lvl="2"/>
            <a:endParaRPr lang="en-US" dirty="0"/>
          </a:p>
        </p:txBody>
      </p:sp>
      <p:pic>
        <p:nvPicPr>
          <p:cNvPr id="21506" name="Picture 2" descr="Magenetic Stripe Re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3200400"/>
            <a:ext cx="4924425" cy="255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314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Magstripes</a:t>
            </a:r>
            <a:r>
              <a:rPr lang="en-US" dirty="0" smtClean="0"/>
              <a:t>: overview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88190" y="1701800"/>
            <a:ext cx="10360501" cy="5012945"/>
          </a:xfrm>
        </p:spPr>
        <p:txBody>
          <a:bodyPr>
            <a:normAutofit/>
          </a:bodyPr>
          <a:lstStyle/>
          <a:p>
            <a:pPr lvl="2"/>
            <a:r>
              <a:rPr lang="en-US" dirty="0" smtClean="0"/>
              <a:t>Normal tape head will be able “hear” magnetic stripes</a:t>
            </a:r>
          </a:p>
          <a:p>
            <a:pPr lvl="2"/>
            <a:r>
              <a:rPr lang="en-US" dirty="0" smtClean="0"/>
              <a:t>DEMO (listen carefully)</a:t>
            </a:r>
          </a:p>
          <a:p>
            <a:pPr lvl="2"/>
            <a:r>
              <a:rPr lang="en-US" dirty="0" smtClean="0"/>
              <a:t>However the tracks are at SPECIFIC heights 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IATA = International Air Transport Association</a:t>
            </a:r>
          </a:p>
          <a:p>
            <a:pPr lvl="2"/>
            <a:r>
              <a:rPr lang="en-US" dirty="0" smtClean="0"/>
              <a:t>ABA = American banking association</a:t>
            </a:r>
          </a:p>
          <a:p>
            <a:pPr lvl="2"/>
            <a:r>
              <a:rPr lang="en-US" dirty="0" smtClean="0"/>
              <a:t>Thrift = Thrift savings industry</a:t>
            </a:r>
          </a:p>
        </p:txBody>
      </p:sp>
      <p:pic>
        <p:nvPicPr>
          <p:cNvPr id="27650" name="Picture 2" descr="http://andrewmohawk.com/wp-content/uploads/2012/05/DSC03237_1080x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4704083"/>
            <a:ext cx="2252809" cy="16896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andrewmohawk.com/wp-content/uploads/2012/05/DSC03251_1080x8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596" y="2668527"/>
            <a:ext cx="2228425" cy="1671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://andrewmohawk.com/wp-content/uploads/2012/05/DSC028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609600"/>
            <a:ext cx="2259586" cy="1694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9746145"/>
              </p:ext>
            </p:extLst>
          </p:nvPr>
        </p:nvGraphicFramePr>
        <p:xfrm>
          <a:off x="760412" y="2921000"/>
          <a:ext cx="7031975" cy="2412769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406395"/>
                <a:gridCol w="1406395"/>
                <a:gridCol w="1149610"/>
                <a:gridCol w="1828800"/>
                <a:gridCol w="1240775"/>
              </a:tblGrid>
              <a:tr h="75160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0.223″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Track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Density (BPI)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Character Configuration (including parity)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Content</a:t>
                      </a:r>
                      <a:endParaRPr lang="en-US" sz="1200" dirty="0"/>
                    </a:p>
                  </a:txBody>
                  <a:tcPr/>
                </a:tc>
              </a:tr>
              <a:tr h="5368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0.110”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IATA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 bits (6+1)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79 alpha</a:t>
                      </a:r>
                      <a:endParaRPr lang="en-US" sz="1600" dirty="0"/>
                    </a:p>
                  </a:txBody>
                  <a:tcPr/>
                </a:tc>
              </a:tr>
              <a:tr h="545176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0.110”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bits (4+1)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 numeric</a:t>
                      </a:r>
                      <a:endParaRPr lang="en-US" sz="1600" dirty="0"/>
                    </a:p>
                  </a:txBody>
                  <a:tcPr/>
                </a:tc>
              </a:tr>
              <a:tr h="536864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0.110”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Thrift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bits (4+1)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107 numeric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36174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Magstripes</a:t>
            </a:r>
            <a:r>
              <a:rPr lang="en-US" dirty="0" smtClean="0"/>
              <a:t>: reading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USB HID devices most common (found in general stores)</a:t>
            </a:r>
          </a:p>
          <a:p>
            <a:r>
              <a:rPr lang="en-US" dirty="0" smtClean="0"/>
              <a:t>Not everything fits common formats (although usually at right “heights”):</a:t>
            </a:r>
          </a:p>
          <a:p>
            <a:pPr lvl="1"/>
            <a:r>
              <a:rPr lang="en-US" dirty="0" smtClean="0"/>
              <a:t>Hotel rooms</a:t>
            </a:r>
          </a:p>
          <a:p>
            <a:pPr lvl="1"/>
            <a:r>
              <a:rPr lang="en-US" dirty="0" smtClean="0"/>
              <a:t>Door access </a:t>
            </a:r>
            <a:endParaRPr lang="en-US" dirty="0"/>
          </a:p>
          <a:p>
            <a:r>
              <a:rPr lang="en-US" dirty="0" smtClean="0"/>
              <a:t>Want RAW audio for that, modify TTL readers – R120!</a:t>
            </a:r>
          </a:p>
          <a:p>
            <a:pPr lvl="1"/>
            <a:r>
              <a:rPr lang="en-US" dirty="0" smtClean="0"/>
              <a:t>Can only record 1 track at a time :(</a:t>
            </a:r>
          </a:p>
          <a:p>
            <a:pPr lvl="1"/>
            <a:r>
              <a:rPr lang="en-US" dirty="0" smtClean="0"/>
              <a:t>Nice for replaying (next)</a:t>
            </a:r>
          </a:p>
          <a:p>
            <a:pPr lvl="1"/>
            <a:endParaRPr lang="en-US" dirty="0"/>
          </a:p>
          <a:p>
            <a:r>
              <a:rPr lang="en-US" dirty="0" smtClean="0"/>
              <a:t>DEMO: Reading WAV + decode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706324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Andrew MacPherson (IKR)</a:t>
            </a:r>
          </a:p>
          <a:p>
            <a:r>
              <a:rPr lang="en-US" dirty="0" smtClean="0"/>
              <a:t>B. Information Science(2006)</a:t>
            </a:r>
          </a:p>
          <a:p>
            <a:r>
              <a:rPr lang="en-US" dirty="0" err="1" smtClean="0"/>
              <a:t>Paterva</a:t>
            </a:r>
            <a:endParaRPr lang="en-US" dirty="0" smtClean="0"/>
          </a:p>
          <a:p>
            <a:r>
              <a:rPr lang="en-US" dirty="0" smtClean="0"/>
              <a:t>Script Kiddy</a:t>
            </a:r>
          </a:p>
          <a:p>
            <a:r>
              <a:rPr lang="en-US" dirty="0" smtClean="0"/>
              <a:t>Lazy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AndrewMohawk</a:t>
            </a:r>
            <a:endParaRPr lang="en-US" dirty="0" smtClean="0"/>
          </a:p>
          <a:p>
            <a:r>
              <a:rPr lang="en-US" dirty="0" smtClean="0"/>
              <a:t>www.andrewmohawk.com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5.mshcdn.com/wp-content/uploads/2012/06/BacktotheFu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2" y="1295400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0366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Magstripes</a:t>
            </a:r>
            <a:r>
              <a:rPr lang="en-US" dirty="0" smtClean="0"/>
              <a:t>: Spoofing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Its those rule! (</a:t>
            </a:r>
            <a:r>
              <a:rPr lang="en-US" dirty="0" err="1" smtClean="0"/>
              <a:t>flemmings</a:t>
            </a:r>
            <a:r>
              <a:rPr lang="en-US" dirty="0" smtClean="0"/>
              <a:t>)  -&gt;</a:t>
            </a:r>
          </a:p>
        </p:txBody>
      </p:sp>
      <p:pic>
        <p:nvPicPr>
          <p:cNvPr id="8194" name="Picture 2" descr="http://physicsnet.co.uk/wp-content/uploads/2010/06/flemin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895" y="1065340"/>
            <a:ext cx="2628365" cy="2030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ndt-ed.org/EducationResources/CommunityCollege/MagParticle/Graphics/RightHandRul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414" y="3333750"/>
            <a:ext cx="190500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2667000"/>
            <a:ext cx="1727200" cy="129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06" y="4236402"/>
            <a:ext cx="1666664" cy="1249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4214622"/>
            <a:ext cx="1695704" cy="1271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62" y="2673096"/>
            <a:ext cx="1719071" cy="1289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07" y="2646966"/>
            <a:ext cx="3785912" cy="28394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7504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Magstripes</a:t>
            </a:r>
            <a:r>
              <a:rPr lang="en-US" dirty="0" smtClean="0"/>
              <a:t>: Spoofing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163" y="1803401"/>
            <a:ext cx="7161450" cy="4470400"/>
          </a:xfrm>
        </p:spPr>
        <p:txBody>
          <a:bodyPr>
            <a:normAutofit/>
          </a:bodyPr>
          <a:lstStyle/>
          <a:p>
            <a:r>
              <a:rPr lang="en-US" dirty="0" smtClean="0"/>
              <a:t>Electromagnetic simulates card moving past read heads</a:t>
            </a:r>
          </a:p>
          <a:p>
            <a:r>
              <a:rPr lang="en-US" dirty="0" smtClean="0"/>
              <a:t>The same as headphones, instead of noise we give out magnetic pulses!</a:t>
            </a:r>
          </a:p>
          <a:p>
            <a:r>
              <a:rPr lang="en-US" dirty="0" smtClean="0"/>
              <a:t>Some readers have a delay (my USB HID = 1second), makes brute force tricky!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218" name="Picture 2" descr="http://3.bp.blogspot.com/-iyR__pnpdqM/UFSnLgVQcII/AAAAAAAAATA/lFwvortnG78/s640/bacjtofu_01-%287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632" y="1143000"/>
            <a:ext cx="3433762" cy="523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2283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Magstripes</a:t>
            </a:r>
            <a:r>
              <a:rPr lang="en-US" dirty="0" smtClean="0"/>
              <a:t>: Spoofing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n-US" sz="4400" b="1" dirty="0" smtClean="0"/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5200" b="1" dirty="0" smtClean="0"/>
              <a:t>DEMO</a:t>
            </a:r>
            <a:r>
              <a:rPr lang="en-US" sz="5200" dirty="0"/>
              <a:t>: </a:t>
            </a:r>
            <a:endParaRPr lang="en-US" sz="5200" dirty="0" smtClean="0"/>
          </a:p>
          <a:p>
            <a:pPr marL="0" indent="0" algn="ctr">
              <a:buNone/>
            </a:pPr>
            <a:r>
              <a:rPr lang="en-US" sz="5200" dirty="0" smtClean="0"/>
              <a:t>Spoofing </a:t>
            </a:r>
            <a:r>
              <a:rPr lang="en-US" sz="5200" dirty="0"/>
              <a:t>Magnetic stripes + Brute Force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Magstripes</a:t>
            </a:r>
            <a:r>
              <a:rPr lang="en-US" dirty="0" smtClean="0"/>
              <a:t> </a:t>
            </a:r>
            <a:r>
              <a:rPr lang="en-US" dirty="0"/>
              <a:t>= Inside the building!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5872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Magstripes</a:t>
            </a:r>
            <a:r>
              <a:rPr lang="en-US" dirty="0" smtClean="0"/>
              <a:t>: </a:t>
            </a:r>
            <a:r>
              <a:rPr lang="en-US" dirty="0" err="1" smtClean="0"/>
              <a:t>Cloaning</a:t>
            </a:r>
            <a:r>
              <a:rPr lang="en-US" dirty="0" smtClean="0"/>
              <a:t> Done Easy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163" y="1803401"/>
            <a:ext cx="7161450" cy="4470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MSR605 - $80 :S</a:t>
            </a:r>
          </a:p>
          <a:p>
            <a:r>
              <a:rPr lang="en-US" dirty="0" smtClean="0"/>
              <a:t>Windows App, clone/make cards in seconds</a:t>
            </a:r>
          </a:p>
          <a:p>
            <a:endParaRPr lang="en-US" dirty="0"/>
          </a:p>
          <a:p>
            <a:r>
              <a:rPr lang="en-US" dirty="0" smtClean="0"/>
              <a:t>DEMO: Cloning card with MSR605 (if we have time)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/>
              <a:t>Magstripes</a:t>
            </a:r>
            <a:r>
              <a:rPr lang="en-US" dirty="0"/>
              <a:t> = Inside the building!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42" name="Picture 2" descr="http://fc07.deviantart.net/fs71/f/2011/208/f/e/pixel_art_back_to_the_future_by_loweak-d41ti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2" y="1698752"/>
            <a:ext cx="2832100" cy="4248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0856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 101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162" y="1803401"/>
            <a:ext cx="10360501" cy="34543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RFID = </a:t>
            </a:r>
            <a:r>
              <a:rPr lang="en-US" b="1" dirty="0" smtClean="0"/>
              <a:t>R</a:t>
            </a:r>
            <a:r>
              <a:rPr lang="en-US" dirty="0" smtClean="0"/>
              <a:t>adio </a:t>
            </a:r>
            <a:r>
              <a:rPr lang="en-US" b="1" dirty="0" err="1" smtClean="0"/>
              <a:t>F</a:t>
            </a:r>
            <a:r>
              <a:rPr lang="en-US" dirty="0" err="1" smtClean="0"/>
              <a:t>requencey</a:t>
            </a:r>
            <a:r>
              <a:rPr lang="en-US" dirty="0" smtClean="0"/>
              <a:t> </a:t>
            </a:r>
            <a:r>
              <a:rPr lang="en-US" b="1" dirty="0" smtClean="0"/>
              <a:t>Id</a:t>
            </a:r>
            <a:r>
              <a:rPr lang="en-US" dirty="0" smtClean="0"/>
              <a:t>entification</a:t>
            </a:r>
          </a:p>
          <a:p>
            <a:pPr lvl="1"/>
            <a:r>
              <a:rPr lang="en-US" dirty="0" smtClean="0"/>
              <a:t>Its those things you touch against the other things to open the door.</a:t>
            </a:r>
          </a:p>
          <a:p>
            <a:r>
              <a:rPr lang="en-US" dirty="0" smtClean="0"/>
              <a:t>Two common </a:t>
            </a:r>
            <a:r>
              <a:rPr lang="en-US" dirty="0" err="1" smtClean="0"/>
              <a:t>flavours</a:t>
            </a:r>
            <a:endParaRPr lang="en-US" dirty="0" smtClean="0"/>
          </a:p>
          <a:p>
            <a:pPr lvl="1"/>
            <a:r>
              <a:rPr lang="en-US" dirty="0" smtClean="0"/>
              <a:t>125 </a:t>
            </a:r>
            <a:r>
              <a:rPr lang="en-US" dirty="0" err="1" smtClean="0"/>
              <a:t>Khz</a:t>
            </a:r>
            <a:r>
              <a:rPr lang="en-US" dirty="0" smtClean="0"/>
              <a:t> / 134 </a:t>
            </a:r>
            <a:r>
              <a:rPr lang="en-US" dirty="0" err="1" smtClean="0"/>
              <a:t>Khz</a:t>
            </a:r>
            <a:r>
              <a:rPr lang="en-US" dirty="0" smtClean="0"/>
              <a:t> AKA Low Frequency (LF) tags (most used for access control)</a:t>
            </a:r>
          </a:p>
          <a:p>
            <a:pPr lvl="1"/>
            <a:r>
              <a:rPr lang="en-US" dirty="0" smtClean="0"/>
              <a:t>13.56 </a:t>
            </a:r>
            <a:r>
              <a:rPr lang="en-US" dirty="0" err="1" smtClean="0"/>
              <a:t>Mhz</a:t>
            </a:r>
            <a:r>
              <a:rPr lang="en-US" dirty="0" smtClean="0"/>
              <a:t> AKA High Frequency (HF) tags</a:t>
            </a:r>
          </a:p>
          <a:p>
            <a:r>
              <a:rPr lang="en-US" dirty="0" smtClean="0"/>
              <a:t>Passive </a:t>
            </a:r>
            <a:r>
              <a:rPr lang="en-US" dirty="0" err="1" smtClean="0"/>
              <a:t>vs</a:t>
            </a:r>
            <a:r>
              <a:rPr lang="en-US" dirty="0" smtClean="0"/>
              <a:t> Active </a:t>
            </a:r>
          </a:p>
          <a:p>
            <a:r>
              <a:rPr lang="en-US" dirty="0" smtClean="0"/>
              <a:t>Generally either in FOB / Card form:</a:t>
            </a:r>
          </a:p>
          <a:p>
            <a:endParaRPr lang="en-US" dirty="0"/>
          </a:p>
        </p:txBody>
      </p:sp>
      <p:pic>
        <p:nvPicPr>
          <p:cNvPr id="12290" name="Picture 2" descr="http://upload.wikimedia.org/wikipedia/commons/thumb/c/c7/Microchip_rfid_rice.jpg/220px-Microchip_rfid_r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2" y="4407445"/>
            <a:ext cx="2095500" cy="2085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age.made-in-china.com/2f0j00QMaEsrotuukc/EM-ID-125khz-MIFARE-13-56mhz-RFID-T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5257800"/>
            <a:ext cx="1366837" cy="12356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plasticcardonline.com/blog/upload/blankrif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2" y="5279136"/>
            <a:ext cx="1600200" cy="1200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gaorfidassettracking.com/RFID_Asset_Tracking_Products/images/rfid_tag_13MHz_113003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12" y="152400"/>
            <a:ext cx="2040981" cy="20409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7603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 101: LF Tags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frequency tags are often seen as “dumb” tags</a:t>
            </a:r>
          </a:p>
          <a:p>
            <a:pPr lvl="1"/>
            <a:r>
              <a:rPr lang="en-US" dirty="0" smtClean="0"/>
              <a:t>Usually 125Khz or 134Khz</a:t>
            </a:r>
          </a:p>
          <a:p>
            <a:pPr lvl="1"/>
            <a:r>
              <a:rPr lang="en-US" dirty="0" smtClean="0"/>
              <a:t>Usually Powered by electromagnetic fields used to read them (readers)</a:t>
            </a:r>
          </a:p>
          <a:p>
            <a:pPr lvl="2"/>
            <a:r>
              <a:rPr lang="en-US" dirty="0" smtClean="0"/>
              <a:t>Think wireless battery</a:t>
            </a:r>
          </a:p>
          <a:p>
            <a:pPr lvl="1"/>
            <a:r>
              <a:rPr lang="en-US" dirty="0" smtClean="0"/>
              <a:t>Once powered + Receive “shout” command</a:t>
            </a:r>
          </a:p>
          <a:p>
            <a:pPr lvl="2"/>
            <a:r>
              <a:rPr lang="en-US" dirty="0" smtClean="0"/>
              <a:t>Scream out their tag number (usually its also WRITTEN on the tag)</a:t>
            </a:r>
          </a:p>
          <a:p>
            <a:pPr lvl="1"/>
            <a:r>
              <a:rPr lang="en-US" dirty="0" smtClean="0"/>
              <a:t>Short distance (&lt;10cm)</a:t>
            </a:r>
          </a:p>
          <a:p>
            <a:pPr lvl="1"/>
            <a:r>
              <a:rPr lang="en-US" dirty="0" smtClean="0"/>
              <a:t>Commonly found are EM41xx tags</a:t>
            </a:r>
          </a:p>
          <a:p>
            <a:pPr lvl="2"/>
            <a:r>
              <a:rPr lang="en-US" dirty="0" smtClean="0"/>
              <a:t>ASK + Manchester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4997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RFID:Discovery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163" y="1803401"/>
            <a:ext cx="6170849" cy="4470400"/>
          </a:xfrm>
        </p:spPr>
        <p:txBody>
          <a:bodyPr>
            <a:normAutofit/>
          </a:bodyPr>
          <a:lstStyle/>
          <a:p>
            <a:r>
              <a:rPr lang="en-US" dirty="0" smtClean="0"/>
              <a:t>Ask the Oracle </a:t>
            </a:r>
            <a:r>
              <a:rPr lang="en-US" dirty="0" smtClean="0">
                <a:sym typeface="Wingdings" panose="05000000000000000000" pitchFamily="2" charset="2"/>
              </a:rPr>
              <a:t>:) </a:t>
            </a:r>
            <a:endParaRPr lang="en-US" dirty="0" smtClean="0"/>
          </a:p>
          <a:p>
            <a:r>
              <a:rPr lang="en-US" dirty="0" smtClean="0"/>
              <a:t>Enter Proxmark3</a:t>
            </a:r>
          </a:p>
          <a:p>
            <a:pPr lvl="1"/>
            <a:r>
              <a:rPr lang="en-US" dirty="0" smtClean="0"/>
              <a:t>www.proxmark.org</a:t>
            </a:r>
          </a:p>
          <a:p>
            <a:pPr lvl="1"/>
            <a:r>
              <a:rPr lang="en-US" dirty="0" smtClean="0"/>
              <a:t>Supports LF/HF tags, many decoding options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Figuring out what kind of RFID these are?</a:t>
            </a:r>
          </a:p>
          <a:p>
            <a:pPr lvl="1"/>
            <a:r>
              <a:rPr lang="en-US" dirty="0" err="1"/>
              <a:t>h</a:t>
            </a:r>
            <a:r>
              <a:rPr lang="en-US" dirty="0" err="1" smtClean="0"/>
              <a:t>w</a:t>
            </a:r>
            <a:r>
              <a:rPr lang="en-US" dirty="0" smtClean="0"/>
              <a:t> tune!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5136" y="1590645"/>
            <a:ext cx="5095875" cy="2905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0500" y="4711701"/>
            <a:ext cx="4610100" cy="1019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7328" y="6103939"/>
            <a:ext cx="3867150" cy="542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5898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RFID: Discovery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125Khz FOBs</a:t>
            </a:r>
          </a:p>
          <a:p>
            <a:r>
              <a:rPr lang="en-US" dirty="0" smtClean="0"/>
              <a:t>Now what?</a:t>
            </a:r>
          </a:p>
          <a:p>
            <a:r>
              <a:rPr lang="en-US" dirty="0" smtClean="0"/>
              <a:t>Sample data, view on graph</a:t>
            </a:r>
          </a:p>
          <a:p>
            <a:pPr lvl="1"/>
            <a:r>
              <a:rPr lang="en-US" dirty="0" smtClean="0"/>
              <a:t>I already know its ASK + Manchester</a:t>
            </a:r>
          </a:p>
          <a:p>
            <a:pPr lvl="2"/>
            <a:r>
              <a:rPr lang="en-US" dirty="0" smtClean="0"/>
              <a:t>Double check anyway</a:t>
            </a:r>
          </a:p>
          <a:p>
            <a:r>
              <a:rPr lang="en-US" dirty="0" smtClean="0"/>
              <a:t>Binary? </a:t>
            </a:r>
            <a:endParaRPr lang="en-US" dirty="0"/>
          </a:p>
          <a:p>
            <a:pPr lvl="1"/>
            <a:r>
              <a:rPr lang="en-US" dirty="0" smtClean="0"/>
              <a:t>Look for repeating pattern</a:t>
            </a:r>
          </a:p>
          <a:p>
            <a:pPr lvl="1"/>
            <a:r>
              <a:rPr lang="en-US" dirty="0" smtClean="0"/>
              <a:t>Try isolate bits down, diff both tags</a:t>
            </a:r>
          </a:p>
        </p:txBody>
      </p:sp>
      <p:pic>
        <p:nvPicPr>
          <p:cNvPr id="11266" name="Picture 2" descr="http://www.proxmark.org/images/proxmark/proxmark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2" y="1600200"/>
            <a:ext cx="4869180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8679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RFID: EM4102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162" y="1803400"/>
            <a:ext cx="10360501" cy="47497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EM41xx Format!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Data works out to the tags!</a:t>
            </a:r>
          </a:p>
          <a:p>
            <a:r>
              <a:rPr lang="en-US" dirty="0" smtClean="0"/>
              <a:t>DEMO: Decoding / Encoding EM410x Tags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7612" y="2362200"/>
            <a:ext cx="5467350" cy="3181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8412" y="1981200"/>
            <a:ext cx="4730684" cy="3486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0500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RFID: Spoofing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163" y="1803401"/>
            <a:ext cx="7542449" cy="4470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Now we know format and how the data is structured!</a:t>
            </a:r>
          </a:p>
          <a:p>
            <a:pPr lvl="1"/>
            <a:r>
              <a:rPr lang="en-US" dirty="0" smtClean="0"/>
              <a:t>Doing it the easy way – </a:t>
            </a:r>
            <a:r>
              <a:rPr lang="en-US" dirty="0" err="1" smtClean="0"/>
              <a:t>proxmark</a:t>
            </a:r>
            <a:endParaRPr lang="en-US" dirty="0" smtClean="0"/>
          </a:p>
          <a:p>
            <a:pPr lvl="2"/>
            <a:r>
              <a:rPr lang="en-US" dirty="0" smtClean="0"/>
              <a:t>Lf em4x em41xread</a:t>
            </a:r>
          </a:p>
          <a:p>
            <a:pPr lvl="2"/>
            <a:r>
              <a:rPr lang="en-US" dirty="0" smtClean="0"/>
              <a:t>Lf em4x em41xwatch</a:t>
            </a:r>
          </a:p>
          <a:p>
            <a:pPr lvl="2"/>
            <a:r>
              <a:rPr lang="en-US" dirty="0" smtClean="0"/>
              <a:t>Lf em4x em41xsim</a:t>
            </a:r>
          </a:p>
          <a:p>
            <a:r>
              <a:rPr lang="en-US" dirty="0" smtClean="0"/>
              <a:t>Opening doors:</a:t>
            </a:r>
          </a:p>
          <a:p>
            <a:pPr lvl="1"/>
            <a:r>
              <a:rPr lang="en-US" dirty="0" smtClean="0"/>
              <a:t>Cloning (em41xsim)</a:t>
            </a:r>
          </a:p>
          <a:p>
            <a:pPr lvl="1"/>
            <a:r>
              <a:rPr lang="en-US" dirty="0" smtClean="0"/>
              <a:t>Brute force? 32 bits, ouch. </a:t>
            </a:r>
            <a:r>
              <a:rPr lang="en-US" dirty="0"/>
              <a:t>2^32 = </a:t>
            </a:r>
            <a:r>
              <a:rPr lang="en-US" dirty="0" smtClean="0"/>
              <a:t>4294967296</a:t>
            </a:r>
          </a:p>
          <a:p>
            <a:pPr lvl="2"/>
            <a:r>
              <a:rPr lang="en-US" dirty="0" err="1" smtClean="0"/>
              <a:t>Keyspace</a:t>
            </a:r>
            <a:r>
              <a:rPr lang="en-US" dirty="0" smtClean="0"/>
              <a:t> really that large?</a:t>
            </a:r>
          </a:p>
          <a:p>
            <a:pPr lvl="3"/>
            <a:r>
              <a:rPr lang="en-US" dirty="0" smtClean="0"/>
              <a:t>Sequential tags</a:t>
            </a:r>
          </a:p>
          <a:p>
            <a:pPr lvl="3"/>
            <a:r>
              <a:rPr lang="en-US" dirty="0" smtClean="0"/>
              <a:t>Commonality (mine both started with 80!)</a:t>
            </a:r>
          </a:p>
          <a:p>
            <a:pPr lvl="1"/>
            <a:r>
              <a:rPr lang="en-US" dirty="0" smtClean="0"/>
              <a:t>Master Keys? How do the locks work?</a:t>
            </a:r>
          </a:p>
          <a:p>
            <a:pPr lvl="1"/>
            <a:r>
              <a:rPr lang="en-US" dirty="0" smtClean="0"/>
              <a:t>RTE! </a:t>
            </a:r>
            <a:r>
              <a:rPr lang="en-US" dirty="0" err="1" smtClean="0"/>
              <a:t>Green+White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Picture it! (zoom </a:t>
            </a:r>
            <a:r>
              <a:rPr lang="en-US" dirty="0" err="1" smtClean="0"/>
              <a:t>lense</a:t>
            </a:r>
            <a:r>
              <a:rPr lang="en-US" dirty="0" smtClean="0"/>
              <a:t> much?)</a:t>
            </a:r>
            <a:br>
              <a:rPr lang="en-US" dirty="0" smtClean="0"/>
            </a:br>
            <a:r>
              <a:rPr lang="en-US" b="1" dirty="0"/>
              <a:t>DEMO:</a:t>
            </a:r>
            <a:r>
              <a:rPr lang="en-US" dirty="0"/>
              <a:t> Encoding Tag</a:t>
            </a:r>
          </a:p>
          <a:p>
            <a:pPr lvl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2" y="1107440"/>
            <a:ext cx="3011311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6012" y="4953000"/>
            <a:ext cx="1848510" cy="1680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2704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Physical Security?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5713650" cy="4470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IT Security is getting a lot better (I hope)</a:t>
            </a:r>
          </a:p>
          <a:p>
            <a:pPr lvl="1"/>
            <a:r>
              <a:rPr lang="en-US" dirty="0" smtClean="0"/>
              <a:t>Improves at the speed of Internets</a:t>
            </a:r>
          </a:p>
          <a:p>
            <a:r>
              <a:rPr lang="en-US" dirty="0" smtClean="0"/>
              <a:t>Most people assume if someone can physically get to their stuff they will own it</a:t>
            </a:r>
          </a:p>
          <a:p>
            <a:pPr lvl="1"/>
            <a:r>
              <a:rPr lang="en-US" dirty="0" smtClean="0"/>
              <a:t>Pulling out </a:t>
            </a:r>
            <a:r>
              <a:rPr lang="en-US" dirty="0" err="1" smtClean="0"/>
              <a:t>Harddrives</a:t>
            </a:r>
            <a:r>
              <a:rPr lang="en-US" dirty="0" smtClean="0"/>
              <a:t> / Safe mode / blah</a:t>
            </a:r>
          </a:p>
          <a:p>
            <a:pPr lvl="1"/>
            <a:r>
              <a:rPr lang="en-US" dirty="0" smtClean="0"/>
              <a:t>Stealing laptops (ask Dominic / SP)</a:t>
            </a:r>
          </a:p>
          <a:p>
            <a:r>
              <a:rPr lang="en-US" dirty="0" smtClean="0"/>
              <a:t>Protections against people physically getting to your stuff:</a:t>
            </a:r>
          </a:p>
          <a:p>
            <a:pPr lvl="1"/>
            <a:r>
              <a:rPr lang="en-US" dirty="0" err="1" smtClean="0"/>
              <a:t>Uber</a:t>
            </a:r>
            <a:r>
              <a:rPr lang="en-US" dirty="0" smtClean="0"/>
              <a:t> slow at improving</a:t>
            </a:r>
          </a:p>
          <a:p>
            <a:pPr lvl="2"/>
            <a:r>
              <a:rPr lang="en-US" dirty="0" smtClean="0"/>
              <a:t>Price </a:t>
            </a:r>
          </a:p>
          <a:p>
            <a:pPr lvl="2"/>
            <a:r>
              <a:rPr lang="en-US" dirty="0" smtClean="0"/>
              <a:t>Not looked at (anyone know who does physical </a:t>
            </a:r>
            <a:r>
              <a:rPr lang="en-US" dirty="0" err="1" smtClean="0"/>
              <a:t>pentests</a:t>
            </a:r>
            <a:r>
              <a:rPr lang="en-US" dirty="0" smtClean="0"/>
              <a:t> in South Africa?)</a:t>
            </a:r>
          </a:p>
          <a:p>
            <a:r>
              <a:rPr lang="en-US" dirty="0" smtClean="0"/>
              <a:t>I’m Lazy, other stuff seems far more difficult</a:t>
            </a:r>
            <a:endParaRPr lang="en-US" dirty="0"/>
          </a:p>
        </p:txBody>
      </p:sp>
      <p:graphicFrame>
        <p:nvGraphicFramePr>
          <p:cNvPr id="12" name="Content Placeholder 11" descr="Sample table with 3 columns, 4 row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4185762862"/>
              </p:ext>
            </p:extLst>
          </p:nvPr>
        </p:nvGraphicFramePr>
        <p:xfrm>
          <a:off x="7542212" y="1295400"/>
          <a:ext cx="3505200" cy="381000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3505200"/>
              </a:tblGrid>
              <a:tr h="63500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Sections</a:t>
                      </a:r>
                    </a:p>
                  </a:txBody>
                  <a:tcPr anchor="ctr"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dirty="0" smtClean="0"/>
                        <a:t>Locks</a:t>
                      </a:r>
                      <a:endParaRPr lang="en-US" dirty="0"/>
                    </a:p>
                  </a:txBody>
                  <a:tcPr anchor="ctr"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dirty="0" smtClean="0"/>
                        <a:t>Guards</a:t>
                      </a:r>
                      <a:endParaRPr lang="en-US" dirty="0"/>
                    </a:p>
                  </a:txBody>
                  <a:tcPr anchor="ctr"/>
                </a:tc>
              </a:tr>
              <a:tr h="63500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RFID</a:t>
                      </a:r>
                    </a:p>
                  </a:txBody>
                  <a:tcPr anchor="ctr"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Magstripes</a:t>
                      </a:r>
                      <a:endParaRPr lang="en-US" dirty="0" smtClean="0"/>
                    </a:p>
                  </a:txBody>
                  <a:tcPr anchor="ctr"/>
                </a:tc>
              </a:tr>
              <a:tr h="63500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Alarms / Remotes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93084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RFID: Spoofing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163" y="1803401"/>
            <a:ext cx="7542449" cy="4470400"/>
          </a:xfrm>
        </p:spPr>
        <p:txBody>
          <a:bodyPr>
            <a:normAutofit/>
          </a:bodyPr>
          <a:lstStyle/>
          <a:p>
            <a:r>
              <a:rPr lang="en-US" dirty="0" smtClean="0"/>
              <a:t>DEMOs:</a:t>
            </a:r>
          </a:p>
          <a:p>
            <a:pPr lvl="1"/>
            <a:r>
              <a:rPr lang="en-US" dirty="0" smtClean="0"/>
              <a:t>Opening Normal RFID Lock</a:t>
            </a:r>
          </a:p>
          <a:p>
            <a:pPr lvl="1"/>
            <a:r>
              <a:rPr lang="en-US" dirty="0" smtClean="0"/>
              <a:t>Opening Real World RFID Lock (Video)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6745060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RFID: HF (</a:t>
            </a:r>
            <a:r>
              <a:rPr lang="en-US" dirty="0" err="1" smtClean="0"/>
              <a:t>mifare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13.56 </a:t>
            </a:r>
            <a:r>
              <a:rPr lang="en-US" dirty="0" err="1" smtClean="0"/>
              <a:t>Mhz</a:t>
            </a:r>
            <a:r>
              <a:rPr lang="en-US" dirty="0" smtClean="0"/>
              <a:t>, often considered “smart” tags</a:t>
            </a:r>
          </a:p>
          <a:p>
            <a:pPr lvl="1"/>
            <a:r>
              <a:rPr lang="en-US" dirty="0" smtClean="0"/>
              <a:t>Used for payment systems</a:t>
            </a:r>
          </a:p>
          <a:p>
            <a:pPr lvl="1"/>
            <a:r>
              <a:rPr lang="en-US" dirty="0" smtClean="0"/>
              <a:t>Transportation systems – like the </a:t>
            </a:r>
            <a:r>
              <a:rPr lang="en-US" dirty="0" err="1" smtClean="0"/>
              <a:t>Gautrain</a:t>
            </a:r>
            <a:r>
              <a:rPr lang="en-US" dirty="0" smtClean="0"/>
              <a:t> ;)</a:t>
            </a:r>
          </a:p>
          <a:p>
            <a:pPr lvl="1"/>
            <a:r>
              <a:rPr lang="en-US" dirty="0" smtClean="0"/>
              <a:t>Data changes!</a:t>
            </a:r>
          </a:p>
          <a:p>
            <a:r>
              <a:rPr lang="en-US" dirty="0" err="1" smtClean="0"/>
              <a:t>Mifare</a:t>
            </a:r>
            <a:r>
              <a:rPr lang="en-US" dirty="0" smtClean="0"/>
              <a:t> classic (1K / 4K)</a:t>
            </a:r>
          </a:p>
          <a:p>
            <a:r>
              <a:rPr lang="en-US" dirty="0" err="1" smtClean="0"/>
              <a:t>Mifare</a:t>
            </a:r>
            <a:r>
              <a:rPr lang="en-US" dirty="0" smtClean="0"/>
              <a:t> broken in 2007/2008/2009 (ask Wikipedia)</a:t>
            </a:r>
          </a:p>
          <a:p>
            <a:r>
              <a:rPr lang="en-US" dirty="0" smtClean="0"/>
              <a:t>Cheap Hardware (R100 reader! – </a:t>
            </a:r>
            <a:r>
              <a:rPr lang="en-US" dirty="0" err="1" smtClean="0"/>
              <a:t>Tikitag</a:t>
            </a:r>
            <a:r>
              <a:rPr lang="en-US" dirty="0" smtClean="0"/>
              <a:t>/</a:t>
            </a:r>
            <a:r>
              <a:rPr lang="en-US" dirty="0" err="1" smtClean="0"/>
              <a:t>touchatag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Anything supported by </a:t>
            </a:r>
            <a:r>
              <a:rPr lang="en-US" dirty="0" err="1" smtClean="0"/>
              <a:t>libnfc</a:t>
            </a:r>
            <a:r>
              <a:rPr lang="en-US" dirty="0" smtClean="0"/>
              <a:t> will work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54994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RFID: HF (</a:t>
            </a:r>
            <a:r>
              <a:rPr lang="en-US" dirty="0" err="1" smtClean="0"/>
              <a:t>mifare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Think of the cards as 40x256 byte flash drives taped back to back</a:t>
            </a:r>
          </a:p>
          <a:p>
            <a:r>
              <a:rPr lang="en-US" dirty="0" smtClean="0"/>
              <a:t>Each “flash drive” has 2 passwords (Key A and Key B, usually R and R/W )</a:t>
            </a:r>
          </a:p>
          <a:p>
            <a:r>
              <a:rPr lang="en-US" dirty="0" smtClean="0"/>
              <a:t>Keys are 6 bytes.</a:t>
            </a:r>
          </a:p>
          <a:p>
            <a:r>
              <a:rPr lang="en-US" dirty="0" smtClean="0"/>
              <a:t>“flash drive” / sector 0 is NOT changeable and contains UID</a:t>
            </a:r>
          </a:p>
          <a:p>
            <a:pPr lvl="1"/>
            <a:r>
              <a:rPr lang="en-US" dirty="0" smtClean="0"/>
              <a:t>Passwords for this are 0x000000 and 0xFFFFFF – </a:t>
            </a:r>
            <a:r>
              <a:rPr lang="en-US" dirty="0" err="1" smtClean="0"/>
              <a:t>wut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eBay specials can be purchased which allow changing sector 0!!</a:t>
            </a:r>
          </a:p>
          <a:p>
            <a:r>
              <a:rPr lang="en-US" dirty="0" smtClean="0"/>
              <a:t>Entry systems usually simply work on UID, </a:t>
            </a:r>
            <a:r>
              <a:rPr lang="en-US" dirty="0" err="1" smtClean="0"/>
              <a:t>ebay</a:t>
            </a:r>
            <a:r>
              <a:rPr lang="en-US" dirty="0" smtClean="0"/>
              <a:t> cards = winners!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0647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RFID: HF (</a:t>
            </a:r>
            <a:r>
              <a:rPr lang="en-US" dirty="0" err="1" smtClean="0"/>
              <a:t>mifare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MFOC</a:t>
            </a:r>
          </a:p>
          <a:p>
            <a:pPr lvl="1"/>
            <a:r>
              <a:rPr lang="en-US" dirty="0" smtClean="0"/>
              <a:t>Simple tool for </a:t>
            </a:r>
            <a:r>
              <a:rPr lang="en-US" dirty="0" err="1" smtClean="0"/>
              <a:t>Mifare</a:t>
            </a:r>
            <a:r>
              <a:rPr lang="en-US" dirty="0" smtClean="0"/>
              <a:t> Offline Cracking (away from where you bought the card)</a:t>
            </a:r>
          </a:p>
          <a:p>
            <a:pPr lvl="1"/>
            <a:r>
              <a:rPr lang="en-US" dirty="0" smtClean="0"/>
              <a:t>Issue in Parity sent in the clear! </a:t>
            </a:r>
          </a:p>
          <a:p>
            <a:pPr lvl="1"/>
            <a:r>
              <a:rPr lang="en-US" dirty="0" smtClean="0"/>
              <a:t>On the “anonymous” cards I have here, takes around 45 </a:t>
            </a:r>
            <a:r>
              <a:rPr lang="en-US" dirty="0" err="1" smtClean="0"/>
              <a:t>mins</a:t>
            </a:r>
            <a:r>
              <a:rPr lang="en-US" dirty="0" smtClean="0"/>
              <a:t> to crack a card</a:t>
            </a:r>
          </a:p>
          <a:p>
            <a:r>
              <a:rPr lang="en-US" dirty="0" smtClean="0"/>
              <a:t>After cracking left with </a:t>
            </a:r>
            <a:r>
              <a:rPr lang="en-US" dirty="0" err="1" smtClean="0"/>
              <a:t>hexdump</a:t>
            </a:r>
            <a:r>
              <a:rPr lang="en-US" dirty="0" smtClean="0"/>
              <a:t> – now what?</a:t>
            </a:r>
          </a:p>
          <a:p>
            <a:r>
              <a:rPr lang="en-US" dirty="0" smtClean="0"/>
              <a:t>Common formats found throughout the internets on what data is contained on these cards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48650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RFID: HF (</a:t>
            </a:r>
            <a:r>
              <a:rPr lang="en-US" dirty="0" err="1" smtClean="0"/>
              <a:t>mifare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Formats are great!</a:t>
            </a:r>
          </a:p>
          <a:p>
            <a:pPr lvl="1"/>
            <a:r>
              <a:rPr lang="en-US" dirty="0"/>
              <a:t>http://</a:t>
            </a:r>
            <a:r>
              <a:rPr lang="en-US" dirty="0" smtClean="0"/>
              <a:t>ov-chipkaart.pc-active.nl/Sectors</a:t>
            </a:r>
          </a:p>
          <a:p>
            <a:pPr lvl="1"/>
            <a:r>
              <a:rPr lang="en-US" dirty="0" smtClean="0"/>
              <a:t>Cheaper to implement someone else’s system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162" y="3626103"/>
            <a:ext cx="7373228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1612" y="5035803"/>
            <a:ext cx="7924800" cy="1695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52272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RFID: HF (</a:t>
            </a:r>
            <a:r>
              <a:rPr lang="en-US" dirty="0" err="1" smtClean="0"/>
              <a:t>Mifare</a:t>
            </a:r>
            <a:r>
              <a:rPr lang="en-US" dirty="0" smtClean="0"/>
              <a:t>) - My Anonymous Cards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transactions, support credit, you pay for them</a:t>
            </a:r>
          </a:p>
          <a:p>
            <a:r>
              <a:rPr lang="en-US" dirty="0" smtClean="0"/>
              <a:t>Fields are VERY similar to the OV-</a:t>
            </a:r>
            <a:r>
              <a:rPr lang="en-US" dirty="0" err="1" smtClean="0"/>
              <a:t>Chipkaart</a:t>
            </a:r>
            <a:r>
              <a:rPr lang="en-US" dirty="0" smtClean="0"/>
              <a:t> anonymous format</a:t>
            </a:r>
          </a:p>
          <a:p>
            <a:pPr lvl="1"/>
            <a:r>
              <a:rPr lang="en-US" dirty="0" smtClean="0"/>
              <a:t>Anonymous format = buy + use</a:t>
            </a:r>
          </a:p>
          <a:p>
            <a:pPr lvl="1"/>
            <a:r>
              <a:rPr lang="en-US" dirty="0" smtClean="0"/>
              <a:t>ID format = buy for specific period (such as a month)</a:t>
            </a:r>
          </a:p>
          <a:p>
            <a:pPr lvl="1"/>
            <a:r>
              <a:rPr lang="en-US" dirty="0" smtClean="0"/>
              <a:t>Both mine and OVC have 2 money formats (check in + check out)</a:t>
            </a:r>
          </a:p>
          <a:p>
            <a:pPr lvl="1"/>
            <a:endParaRPr lang="en-US" dirty="0"/>
          </a:p>
          <a:p>
            <a:r>
              <a:rPr lang="en-US" dirty="0" smtClean="0"/>
              <a:t>DEMO: Reading data from cards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43015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RFID: HF (</a:t>
            </a:r>
            <a:r>
              <a:rPr lang="en-US" dirty="0" err="1" smtClean="0"/>
              <a:t>Mifare</a:t>
            </a:r>
            <a:r>
              <a:rPr lang="en-US" dirty="0" smtClean="0"/>
              <a:t>) – Changing Data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Changing data = </a:t>
            </a:r>
            <a:r>
              <a:rPr lang="en-US" dirty="0" err="1" smtClean="0"/>
              <a:t>uber</a:t>
            </a:r>
            <a:r>
              <a:rPr lang="en-US" dirty="0" smtClean="0"/>
              <a:t> simple</a:t>
            </a:r>
          </a:p>
          <a:p>
            <a:r>
              <a:rPr lang="en-US" dirty="0" smtClean="0"/>
              <a:t>Hex Edit + </a:t>
            </a:r>
            <a:r>
              <a:rPr lang="en-US" dirty="0" err="1" smtClean="0"/>
              <a:t>Libnfc</a:t>
            </a:r>
            <a:r>
              <a:rPr lang="en-US" dirty="0" smtClean="0"/>
              <a:t> + write</a:t>
            </a:r>
          </a:p>
          <a:p>
            <a:endParaRPr lang="en-US" dirty="0"/>
          </a:p>
          <a:p>
            <a:r>
              <a:rPr lang="en-US" dirty="0" smtClean="0"/>
              <a:t>DEMO: Change data, Read changed data, Write to card!</a:t>
            </a:r>
          </a:p>
        </p:txBody>
      </p:sp>
    </p:spTree>
    <p:extLst>
      <p:ext uri="{BB962C8B-B14F-4D97-AF65-F5344CB8AC3E}">
        <p14:creationId xmlns="" xmlns:p14="http://schemas.microsoft.com/office/powerpoint/2010/main" val="14097142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RFCAT: Having a chat! (HIMOM)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RFCat</a:t>
            </a:r>
            <a:r>
              <a:rPr lang="en-US" dirty="0" smtClean="0"/>
              <a:t>  - </a:t>
            </a:r>
            <a:r>
              <a:rPr lang="en-US" dirty="0" err="1" smtClean="0"/>
              <a:t>Blackhat</a:t>
            </a:r>
            <a:r>
              <a:rPr lang="en-US" dirty="0" smtClean="0"/>
              <a:t> 2011 workshop</a:t>
            </a:r>
          </a:p>
          <a:p>
            <a:pPr lvl="1"/>
            <a:r>
              <a:rPr lang="en-US" dirty="0" smtClean="0"/>
              <a:t>Easily my </a:t>
            </a:r>
            <a:r>
              <a:rPr lang="en-US" dirty="0" err="1" smtClean="0"/>
              <a:t>favourite</a:t>
            </a:r>
            <a:r>
              <a:rPr lang="en-US" dirty="0" smtClean="0"/>
              <a:t> talk there!</a:t>
            </a:r>
          </a:p>
          <a:p>
            <a:r>
              <a:rPr lang="en-US" dirty="0" smtClean="0"/>
              <a:t>CC1111EMK USB (although it is around $50-$60)</a:t>
            </a:r>
          </a:p>
          <a:p>
            <a:pPr lvl="1"/>
            <a:r>
              <a:rPr lang="en-US" dirty="0" smtClean="0"/>
              <a:t>Supports &lt;</a:t>
            </a:r>
            <a:r>
              <a:rPr lang="en-US" dirty="0" err="1" smtClean="0"/>
              <a:t>Ghz</a:t>
            </a:r>
            <a:r>
              <a:rPr lang="en-US" dirty="0" smtClean="0"/>
              <a:t> range for TRANSMISSION!</a:t>
            </a:r>
          </a:p>
          <a:p>
            <a:r>
              <a:rPr lang="en-US" dirty="0" smtClean="0"/>
              <a:t>Interactive Python, nice for debugging</a:t>
            </a:r>
          </a:p>
          <a:p>
            <a:r>
              <a:rPr lang="en-US" dirty="0" smtClean="0"/>
              <a:t>Coupled with HDSDR = win</a:t>
            </a:r>
          </a:p>
          <a:p>
            <a:r>
              <a:rPr lang="en-US" dirty="0" smtClean="0"/>
              <a:t>HDSDR+RTLSDR for RX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RFCat</a:t>
            </a:r>
            <a:r>
              <a:rPr lang="en-US" dirty="0" smtClean="0"/>
              <a:t> for TX</a:t>
            </a:r>
          </a:p>
        </p:txBody>
      </p:sp>
    </p:spTree>
    <p:extLst>
      <p:ext uri="{BB962C8B-B14F-4D97-AF65-F5344CB8AC3E}">
        <p14:creationId xmlns="" xmlns:p14="http://schemas.microsoft.com/office/powerpoint/2010/main" val="2258353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RFCAT: Having a chat! (HIMOM)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Remotes of all kinds are great!</a:t>
            </a:r>
          </a:p>
          <a:p>
            <a:pPr lvl="1"/>
            <a:r>
              <a:rPr lang="en-US" dirty="0" smtClean="0"/>
              <a:t>Usually sit at 403Mhz or 433Mhz</a:t>
            </a:r>
          </a:p>
          <a:p>
            <a:pPr lvl="2"/>
            <a:r>
              <a:rPr lang="en-US" dirty="0" smtClean="0"/>
              <a:t>Cars, Garages, Gates</a:t>
            </a:r>
          </a:p>
          <a:p>
            <a:pPr lvl="1"/>
            <a:r>
              <a:rPr lang="en-US" dirty="0" smtClean="0"/>
              <a:t>Can listen with RTLSDR + HDSDR</a:t>
            </a:r>
          </a:p>
          <a:p>
            <a:r>
              <a:rPr lang="en-US" dirty="0" smtClean="0"/>
              <a:t>DEMO: Remotes + Recording</a:t>
            </a:r>
          </a:p>
          <a:p>
            <a:r>
              <a:rPr lang="en-US" dirty="0" smtClean="0"/>
              <a:t>Two kinds:</a:t>
            </a:r>
          </a:p>
          <a:p>
            <a:pPr lvl="1"/>
            <a:r>
              <a:rPr lang="en-US" dirty="0" smtClean="0"/>
              <a:t>Static keys, Rolling codes (almost always </a:t>
            </a:r>
            <a:r>
              <a:rPr lang="en-US" dirty="0" err="1" smtClean="0"/>
              <a:t>keeloq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Rolling codes = both parties encrypt data with known key</a:t>
            </a:r>
          </a:p>
          <a:p>
            <a:pPr lvl="1"/>
            <a:r>
              <a:rPr lang="en-US" dirty="0" smtClean="0"/>
              <a:t>Static keys = fixed data, sent the whole time</a:t>
            </a:r>
          </a:p>
        </p:txBody>
      </p:sp>
    </p:spTree>
    <p:extLst>
      <p:ext uri="{BB962C8B-B14F-4D97-AF65-F5344CB8AC3E}">
        <p14:creationId xmlns="" xmlns:p14="http://schemas.microsoft.com/office/powerpoint/2010/main" val="3280011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RFCAT: Having a chat! (HIMOM)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keys simply repeat signal, nice to find!</a:t>
            </a:r>
          </a:p>
          <a:p>
            <a:pPr lvl="1"/>
            <a:r>
              <a:rPr lang="en-US" dirty="0" smtClean="0"/>
              <a:t>Most use ASK/PWM + OOK</a:t>
            </a:r>
          </a:p>
          <a:p>
            <a:pPr lvl="1"/>
            <a:r>
              <a:rPr lang="en-US" dirty="0" smtClean="0"/>
              <a:t>Google will tell you when in doubt :)</a:t>
            </a:r>
          </a:p>
          <a:p>
            <a:r>
              <a:rPr lang="en-US" dirty="0" smtClean="0"/>
              <a:t>Recorded audio needs to be replayed to open/close things!</a:t>
            </a:r>
          </a:p>
          <a:p>
            <a:pPr lvl="1"/>
            <a:r>
              <a:rPr lang="en-US" dirty="0" smtClean="0"/>
              <a:t>But unlike </a:t>
            </a:r>
            <a:r>
              <a:rPr lang="en-US" dirty="0" err="1" smtClean="0"/>
              <a:t>magstripes</a:t>
            </a:r>
            <a:r>
              <a:rPr lang="en-US" dirty="0" smtClean="0"/>
              <a:t> we need to give our transmitter *digital data*</a:t>
            </a:r>
          </a:p>
          <a:p>
            <a:r>
              <a:rPr lang="en-US" dirty="0" smtClean="0"/>
              <a:t>Decoding PWM/OOK</a:t>
            </a:r>
          </a:p>
          <a:p>
            <a:pPr lvl="1"/>
            <a:r>
              <a:rPr lang="en-US" dirty="0" smtClean="0"/>
              <a:t>DEMO: getting code out!</a:t>
            </a:r>
          </a:p>
        </p:txBody>
      </p:sp>
    </p:spTree>
    <p:extLst>
      <p:ext uri="{BB962C8B-B14F-4D97-AF65-F5344CB8AC3E}">
        <p14:creationId xmlns="" xmlns:p14="http://schemas.microsoft.com/office/powerpoint/2010/main" val="1584506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Whats</a:t>
            </a:r>
            <a:r>
              <a:rPr lang="en-US" dirty="0" smtClean="0"/>
              <a:t> this talk all about?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Locks (quickly –demos after)</a:t>
            </a:r>
          </a:p>
          <a:p>
            <a:r>
              <a:rPr lang="en-US" dirty="0" smtClean="0"/>
              <a:t>RTLSDR - RF (Having a listen, </a:t>
            </a:r>
            <a:r>
              <a:rPr lang="en-US" dirty="0" err="1" smtClean="0"/>
              <a:t>Mhz</a:t>
            </a:r>
            <a:r>
              <a:rPr lang="en-US" dirty="0" smtClean="0"/>
              <a:t>!)</a:t>
            </a:r>
          </a:p>
          <a:p>
            <a:r>
              <a:rPr lang="en-US" dirty="0" smtClean="0"/>
              <a:t>RFID</a:t>
            </a:r>
          </a:p>
          <a:p>
            <a:pPr lvl="1"/>
            <a:r>
              <a:rPr lang="en-US" dirty="0" smtClean="0"/>
              <a:t>LF entry Tags – How they work, cloning</a:t>
            </a:r>
          </a:p>
          <a:p>
            <a:pPr lvl="1"/>
            <a:r>
              <a:rPr lang="en-US" strike="sngStrike" dirty="0" smtClean="0"/>
              <a:t>HF </a:t>
            </a:r>
            <a:r>
              <a:rPr lang="en-US" strike="sngStrike" dirty="0" err="1" smtClean="0"/>
              <a:t>Mifare</a:t>
            </a:r>
            <a:r>
              <a:rPr lang="en-US" strike="sngStrike" dirty="0" smtClean="0"/>
              <a:t> Tags – How they work, modifying</a:t>
            </a:r>
          </a:p>
          <a:p>
            <a:r>
              <a:rPr lang="en-US" dirty="0" err="1" smtClean="0"/>
              <a:t>Magstripes</a:t>
            </a:r>
            <a:r>
              <a:rPr lang="en-US" dirty="0" smtClean="0"/>
              <a:t> – How they work, spoofing, cloning</a:t>
            </a:r>
          </a:p>
          <a:p>
            <a:r>
              <a:rPr lang="en-US" dirty="0" smtClean="0"/>
              <a:t>Alarms / Remotes – </a:t>
            </a:r>
            <a:r>
              <a:rPr lang="en-US" dirty="0" err="1" smtClean="0"/>
              <a:t>RFCat</a:t>
            </a:r>
            <a:r>
              <a:rPr lang="en-US" dirty="0" smtClean="0"/>
              <a:t> – RF (Having a chat! Hi MOM!)</a:t>
            </a:r>
          </a:p>
          <a:p>
            <a:pPr lvl="1"/>
            <a:r>
              <a:rPr lang="en-US" dirty="0" smtClean="0"/>
              <a:t>How they work, spoofing, spamming and jamming.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crashburndotcom.files.wordpress.com/2012/03/back_to_the_future_part_2_13.png?w=490&amp;h=2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2" y="1600200"/>
            <a:ext cx="4124150" cy="2314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0779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RFCAT: Having a chat! (HIMOM)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Transmitting Data: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Record from HDSDR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Decode using Python / By Hand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Get Frequency right (use HDSDR to confirm)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Set </a:t>
            </a:r>
            <a:r>
              <a:rPr lang="en-US" dirty="0" err="1" smtClean="0"/>
              <a:t>params</a:t>
            </a:r>
            <a:r>
              <a:rPr lang="en-US" dirty="0" smtClean="0"/>
              <a:t> for RFCAT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Profit.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DEMO: Opening </a:t>
            </a:r>
            <a:r>
              <a:rPr lang="en-US" dirty="0" err="1" smtClean="0"/>
              <a:t>Remote’d</a:t>
            </a:r>
            <a:r>
              <a:rPr lang="en-US" dirty="0" smtClean="0"/>
              <a:t> Device (has relay)</a:t>
            </a:r>
          </a:p>
          <a:p>
            <a:r>
              <a:rPr lang="en-US" dirty="0" smtClean="0"/>
              <a:t>DEMO: Opening Real world Garage/Gate</a:t>
            </a:r>
          </a:p>
        </p:txBody>
      </p:sp>
    </p:spTree>
    <p:extLst>
      <p:ext uri="{BB962C8B-B14F-4D97-AF65-F5344CB8AC3E}">
        <p14:creationId xmlns="" xmlns:p14="http://schemas.microsoft.com/office/powerpoint/2010/main" val="1340564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RFCAt</a:t>
            </a:r>
            <a:r>
              <a:rPr lang="en-US" dirty="0" smtClean="0"/>
              <a:t>: Screaming / Jamming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Decoding data works well with a clean sample</a:t>
            </a:r>
          </a:p>
          <a:p>
            <a:r>
              <a:rPr lang="en-US" dirty="0" smtClean="0"/>
              <a:t>What happens when we start transmitting while your gate/garage/car tries to decode that?</a:t>
            </a:r>
          </a:p>
          <a:p>
            <a:r>
              <a:rPr lang="en-US" dirty="0" smtClean="0"/>
              <a:t>Think of it as two people screaming, if one screams a LOT louder it will still work</a:t>
            </a:r>
          </a:p>
          <a:p>
            <a:r>
              <a:rPr lang="en-US" dirty="0" smtClean="0"/>
              <a:t>DEMO: Jamming Car Signal</a:t>
            </a:r>
          </a:p>
          <a:p>
            <a:r>
              <a:rPr lang="en-US" dirty="0" smtClean="0"/>
              <a:t>Audi / Volvo / VW: Spread Spectrum</a:t>
            </a:r>
          </a:p>
          <a:p>
            <a:pPr lvl="1"/>
            <a:r>
              <a:rPr lang="en-US" dirty="0" smtClean="0"/>
              <a:t>Jamming only works if you cover the ENTIRE range</a:t>
            </a:r>
          </a:p>
          <a:p>
            <a:r>
              <a:rPr lang="en-US" dirty="0" smtClean="0"/>
              <a:t>We can jam with RFCAT, but what about RFID?</a:t>
            </a:r>
          </a:p>
          <a:p>
            <a:pPr lvl="1"/>
            <a:r>
              <a:rPr lang="en-US" dirty="0" smtClean="0"/>
              <a:t>IT’S THE SAME MOM!</a:t>
            </a:r>
            <a:endParaRPr lang="en-US" dirty="0"/>
          </a:p>
        </p:txBody>
      </p:sp>
      <p:pic>
        <p:nvPicPr>
          <p:cNvPr id="12290" name="Picture 2" descr="http://upload.wikimedia.org/wikipedia/commons/thumb/6/6e/Aaronia_Spectrum_Analyzer_Software.jpg/220px-Aaronia_Spectrum_Analyzer_Softw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2" y="3886200"/>
            <a:ext cx="2095500" cy="2238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5893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relatively cheap tech people can:</a:t>
            </a:r>
          </a:p>
          <a:p>
            <a:pPr lvl="1"/>
            <a:r>
              <a:rPr lang="en-US" dirty="0" smtClean="0"/>
              <a:t>Listen to people protecting you physically </a:t>
            </a:r>
          </a:p>
          <a:p>
            <a:pPr lvl="1"/>
            <a:r>
              <a:rPr lang="en-US" dirty="0" smtClean="0"/>
              <a:t>Pick your locks</a:t>
            </a:r>
          </a:p>
          <a:p>
            <a:pPr lvl="1"/>
            <a:r>
              <a:rPr lang="en-US" dirty="0" smtClean="0"/>
              <a:t>Open your garages</a:t>
            </a:r>
          </a:p>
          <a:p>
            <a:pPr lvl="1"/>
            <a:r>
              <a:rPr lang="en-US" dirty="0" smtClean="0"/>
              <a:t>Brute force your </a:t>
            </a:r>
            <a:r>
              <a:rPr lang="en-US" dirty="0" err="1" smtClean="0"/>
              <a:t>magstripes</a:t>
            </a:r>
            <a:endParaRPr lang="en-US" dirty="0" smtClean="0"/>
          </a:p>
          <a:p>
            <a:pPr lvl="1"/>
            <a:r>
              <a:rPr lang="en-US" dirty="0" smtClean="0"/>
              <a:t>Open your LF locks from pictures</a:t>
            </a:r>
          </a:p>
          <a:p>
            <a:pPr lvl="1"/>
            <a:r>
              <a:rPr lang="en-US" dirty="0" smtClean="0"/>
              <a:t>Lock you out/in your building/car/gate with Jamming!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573204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Fixes:</a:t>
            </a:r>
          </a:p>
          <a:p>
            <a:pPr lvl="1"/>
            <a:r>
              <a:rPr lang="en-US" dirty="0" smtClean="0"/>
              <a:t>Better Locks</a:t>
            </a:r>
          </a:p>
          <a:p>
            <a:pPr lvl="1"/>
            <a:r>
              <a:rPr lang="en-US" dirty="0" smtClean="0"/>
              <a:t>Spread Spectrum for car/gate/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Encrypted Guard </a:t>
            </a:r>
            <a:r>
              <a:rPr lang="en-US" dirty="0" err="1" smtClean="0"/>
              <a:t>freq</a:t>
            </a:r>
            <a:r>
              <a:rPr lang="en-US" dirty="0" smtClean="0"/>
              <a:t> / Education on listening</a:t>
            </a:r>
          </a:p>
          <a:p>
            <a:pPr lvl="1"/>
            <a:r>
              <a:rPr lang="en-US" dirty="0" smtClean="0"/>
              <a:t>MONITOR for Jamming</a:t>
            </a:r>
          </a:p>
          <a:p>
            <a:pPr lvl="1"/>
            <a:r>
              <a:rPr lang="en-US" dirty="0" smtClean="0"/>
              <a:t>MONITOR </a:t>
            </a:r>
            <a:r>
              <a:rPr lang="en-US" dirty="0" err="1" smtClean="0"/>
              <a:t>magstripe</a:t>
            </a:r>
            <a:r>
              <a:rPr lang="en-US" dirty="0" smtClean="0"/>
              <a:t> entrances </a:t>
            </a:r>
          </a:p>
          <a:p>
            <a:pPr lvl="1"/>
            <a:r>
              <a:rPr lang="en-US" dirty="0" smtClean="0"/>
              <a:t>MONITOR entry attempts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6240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pic>
        <p:nvPicPr>
          <p:cNvPr id="3074" name="Picture 2" descr="http://www.toplessrobot.com/back-to-the-fut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2" y="2133600"/>
            <a:ext cx="3746810" cy="32646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3"/>
          <p:cNvSpPr txBox="1">
            <a:spLocks/>
          </p:cNvSpPr>
          <p:nvPr/>
        </p:nvSpPr>
        <p:spPr>
          <a:xfrm>
            <a:off x="914163" y="1803401"/>
            <a:ext cx="578985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Roelof</a:t>
            </a:r>
            <a:endParaRPr lang="en-US" dirty="0"/>
          </a:p>
          <a:p>
            <a:r>
              <a:rPr lang="en-US" dirty="0" smtClean="0"/>
              <a:t>Adam (Major Malfunction) + Zac (</a:t>
            </a:r>
            <a:r>
              <a:rPr lang="en-US" dirty="0" err="1" smtClean="0"/>
              <a:t>Apature</a:t>
            </a:r>
            <a:r>
              <a:rPr lang="en-US" dirty="0" smtClean="0"/>
              <a:t> Labs)</a:t>
            </a:r>
          </a:p>
          <a:p>
            <a:r>
              <a:rPr lang="en-US" dirty="0" err="1" smtClean="0"/>
              <a:t>Nadeem</a:t>
            </a:r>
            <a:r>
              <a:rPr lang="en-US" dirty="0" smtClean="0"/>
              <a:t> </a:t>
            </a:r>
            <a:r>
              <a:rPr lang="en-US" dirty="0" err="1" smtClean="0"/>
              <a:t>Douba</a:t>
            </a:r>
            <a:endParaRPr lang="en-US" dirty="0" smtClean="0"/>
          </a:p>
          <a:p>
            <a:r>
              <a:rPr lang="en-US" dirty="0" smtClean="0"/>
              <a:t>Rogan, RC1140, </a:t>
            </a:r>
            <a:r>
              <a:rPr lang="en-US" dirty="0" err="1" smtClean="0"/>
              <a:t>Rurapenthe</a:t>
            </a:r>
            <a:r>
              <a:rPr lang="en-US" dirty="0" smtClean="0"/>
              <a:t> Singe, </a:t>
            </a:r>
            <a:r>
              <a:rPr lang="en-US" dirty="0" err="1" smtClean="0"/>
              <a:t>Todor</a:t>
            </a:r>
            <a:r>
              <a:rPr lang="en-US" dirty="0" smtClean="0"/>
              <a:t> all of IRC</a:t>
            </a:r>
          </a:p>
          <a:p>
            <a:r>
              <a:rPr lang="en-US" dirty="0" err="1" smtClean="0"/>
              <a:t>SensePost</a:t>
            </a:r>
            <a:endParaRPr lang="en-US" dirty="0" smtClean="0"/>
          </a:p>
          <a:p>
            <a:r>
              <a:rPr lang="en-US" dirty="0" smtClean="0"/>
              <a:t>At1as (</a:t>
            </a:r>
            <a:r>
              <a:rPr lang="en-US" dirty="0" err="1" smtClean="0"/>
              <a:t>Rfcat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019475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163" y="1803401"/>
            <a:ext cx="7542450" cy="4470400"/>
          </a:xfrm>
        </p:spPr>
        <p:txBody>
          <a:bodyPr/>
          <a:lstStyle/>
          <a:p>
            <a:r>
              <a:rPr lang="en-US" dirty="0" smtClean="0"/>
              <a:t>I have demos.</a:t>
            </a:r>
          </a:p>
          <a:p>
            <a:r>
              <a:rPr lang="en-US" dirty="0" smtClean="0"/>
              <a:t>I am not a lawyer, engineer or ham! </a:t>
            </a:r>
          </a:p>
          <a:p>
            <a:pPr lvl="1"/>
            <a:r>
              <a:rPr lang="en-US" dirty="0" smtClean="0"/>
              <a:t>Expect half truths!</a:t>
            </a:r>
          </a:p>
          <a:p>
            <a:r>
              <a:rPr lang="en-US" dirty="0" smtClean="0"/>
              <a:t>Some of the RF stuff could be in the “grey” area.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6" name="Picture 8" descr="http://i.chzbgr.com/completestore/2010/7/10/49915a03-4da4-4aad-952f-0ade57608d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127001"/>
            <a:ext cx="3633430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etsgeek.com/wp-content/uploads/2011/01/failwhal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17" y="4354894"/>
            <a:ext cx="5238750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loldailyfun.com/wp-content/uploads/2012/02/20120201-1928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09" y="4353306"/>
            <a:ext cx="3941333" cy="2346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pc-firstaid.com/images/BSOD-exampl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2743200"/>
            <a:ext cx="3544584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en/5/58/StoltzasMcFl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50" y="4702554"/>
            <a:ext cx="2857500" cy="1943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whatculture.com/wp-content/uploads/2008/06/back-to-the-future22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464" y="904241"/>
            <a:ext cx="3633728" cy="2550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86343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People Who Gave me Permission</a:t>
            </a:r>
          </a:p>
          <a:p>
            <a:pPr lvl="1"/>
            <a:r>
              <a:rPr lang="en-US" dirty="0" err="1" smtClean="0"/>
              <a:t>Roelof</a:t>
            </a:r>
            <a:r>
              <a:rPr lang="en-US" dirty="0" smtClean="0"/>
              <a:t> </a:t>
            </a:r>
            <a:r>
              <a:rPr lang="en-US" dirty="0" err="1" smtClean="0"/>
              <a:t>Temmingh</a:t>
            </a:r>
            <a:r>
              <a:rPr lang="en-US" dirty="0" smtClean="0"/>
              <a:t> (</a:t>
            </a:r>
            <a:r>
              <a:rPr lang="en-US" dirty="0" err="1" smtClean="0"/>
              <a:t>Paterva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Sensepost</a:t>
            </a:r>
            <a:endParaRPr lang="en-US" dirty="0"/>
          </a:p>
          <a:p>
            <a:r>
              <a:rPr lang="en-US" dirty="0" smtClean="0"/>
              <a:t>People Who didn’t / Didn’t reply</a:t>
            </a:r>
          </a:p>
          <a:p>
            <a:pPr lvl="1"/>
            <a:r>
              <a:rPr lang="en-US" dirty="0" smtClean="0"/>
              <a:t>University of Pretoria</a:t>
            </a:r>
          </a:p>
          <a:p>
            <a:pPr lvl="1"/>
            <a:r>
              <a:rPr lang="en-US" strike="sngStrike" dirty="0" smtClean="0"/>
              <a:t>Standard Bank (Points for effort though – thanks!)</a:t>
            </a:r>
          </a:p>
          <a:p>
            <a:pPr lvl="1"/>
            <a:r>
              <a:rPr lang="en-US" dirty="0" smtClean="0"/>
              <a:t>ABSA</a:t>
            </a:r>
          </a:p>
          <a:p>
            <a:pPr lvl="1"/>
            <a:r>
              <a:rPr lang="en-US" dirty="0" err="1" smtClean="0"/>
              <a:t>Protea</a:t>
            </a:r>
            <a:r>
              <a:rPr lang="en-US" dirty="0" smtClean="0"/>
              <a:t> Centurion / Pretoria</a:t>
            </a:r>
          </a:p>
          <a:p>
            <a:pPr lvl="1"/>
            <a:r>
              <a:rPr lang="en-US" dirty="0" err="1" smtClean="0"/>
              <a:t>Interpark</a:t>
            </a:r>
            <a:r>
              <a:rPr lang="en-US" dirty="0" smtClean="0"/>
              <a:t> (</a:t>
            </a:r>
            <a:r>
              <a:rPr lang="en-US" dirty="0" err="1" smtClean="0"/>
              <a:t>Menlyn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Centurion Lake Hotel</a:t>
            </a:r>
          </a:p>
          <a:p>
            <a:pPr lvl="1"/>
            <a:r>
              <a:rPr lang="en-US" dirty="0" err="1" smtClean="0"/>
              <a:t>Bombela</a:t>
            </a:r>
            <a:r>
              <a:rPr lang="en-US" dirty="0" smtClean="0"/>
              <a:t> (</a:t>
            </a:r>
            <a:r>
              <a:rPr lang="en-US" dirty="0" err="1" smtClean="0"/>
              <a:t>Gautrain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Centurion Mall</a:t>
            </a:r>
          </a:p>
          <a:p>
            <a:pPr lvl="1"/>
            <a:r>
              <a:rPr lang="en-US" dirty="0" smtClean="0"/>
              <a:t>All the res’ on campus</a:t>
            </a:r>
          </a:p>
          <a:p>
            <a:pPr lvl="1"/>
            <a:r>
              <a:rPr lang="en-US" dirty="0" smtClean="0"/>
              <a:t>All the local hotel lock companies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28012" y="1524000"/>
            <a:ext cx="181011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0" dirty="0" smtClean="0"/>
              <a:t>?</a:t>
            </a:r>
            <a:endParaRPr lang="en-US" sz="30000" dirty="0"/>
          </a:p>
        </p:txBody>
      </p:sp>
    </p:spTree>
    <p:extLst>
      <p:ext uri="{BB962C8B-B14F-4D97-AF65-F5344CB8AC3E}">
        <p14:creationId xmlns="" xmlns:p14="http://schemas.microsoft.com/office/powerpoint/2010/main" val="4026115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first line of defense</a:t>
            </a:r>
          </a:p>
          <a:p>
            <a:r>
              <a:rPr lang="en-US" dirty="0" smtClean="0"/>
              <a:t>Padlocks / Door locks</a:t>
            </a:r>
          </a:p>
          <a:p>
            <a:pPr lvl="1"/>
            <a:r>
              <a:rPr lang="en-US" dirty="0" smtClean="0"/>
              <a:t>For the most part are not that difficult</a:t>
            </a:r>
          </a:p>
          <a:p>
            <a:pPr lvl="1"/>
            <a:r>
              <a:rPr lang="en-US" dirty="0" smtClean="0"/>
              <a:t>Often overlooked</a:t>
            </a:r>
          </a:p>
          <a:p>
            <a:endParaRPr lang="en-US" dirty="0"/>
          </a:p>
        </p:txBody>
      </p:sp>
      <p:pic>
        <p:nvPicPr>
          <p:cNvPr id="1028" name="Picture 4" descr="http://4.bp.blogspot.com/-PbEOwLhXIVQ/ToHQZgcR1sI/AAAAAAAAG8o/Wq6eyb5TAY4/s400/Funny-Collection-Of-Lock-Fails-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69" y="1871474"/>
            <a:ext cx="2172490" cy="23297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0" name="Picture 6" descr="http://4.bp.blogspot.com/-LYLA2Llbyhc/ToHQbBA8SkI/AAAAAAAAG8w/DyvSLgQoOaQ/s400/Funny-Collection-Of-Lock-Fails-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221">
            <a:off x="8471401" y="4132738"/>
            <a:ext cx="3385772" cy="22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6" name="Picture 2" descr="http://1.bp.blogspot.com/-kJNfKppklHI/ToHQXAQBcGI/AAAAAAAAG8c/f4DBLcOno2s/s400/Funny-Collection-Of-Lock-Fails-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220474"/>
            <a:ext cx="2984055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32" name="Picture 8" descr="File:Lockpicking Tool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57" y="3839751"/>
            <a:ext cx="6146400" cy="2443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3917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4162" y="-152400"/>
            <a:ext cx="10360501" cy="1219200"/>
          </a:xfrm>
        </p:spPr>
        <p:txBody>
          <a:bodyPr/>
          <a:lstStyle/>
          <a:p>
            <a:r>
              <a:rPr lang="en-US" dirty="0" err="1" smtClean="0"/>
              <a:t>Lockpicking</a:t>
            </a:r>
            <a:r>
              <a:rPr lang="en-US" dirty="0" smtClean="0"/>
              <a:t> 101</a:t>
            </a:r>
            <a:endParaRPr lang="en-US" dirty="0"/>
          </a:p>
        </p:txBody>
      </p:sp>
      <p:pic>
        <p:nvPicPr>
          <p:cNvPr id="3076" name="Picture 4" descr="http://www.wikihow.com/images/7/72/Pick-a-Lock-Step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62" y="1295400"/>
            <a:ext cx="10134600" cy="4934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162" y="6377869"/>
            <a:ext cx="416556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/>
              <a:t>Images </a:t>
            </a:r>
            <a:r>
              <a:rPr lang="en-US" sz="1400" dirty="0"/>
              <a:t>from http://www.wikihow.com/Pick-a-Lock</a:t>
            </a:r>
          </a:p>
        </p:txBody>
      </p:sp>
    </p:spTree>
    <p:extLst>
      <p:ext uri="{BB962C8B-B14F-4D97-AF65-F5344CB8AC3E}">
        <p14:creationId xmlns="" xmlns:p14="http://schemas.microsoft.com/office/powerpoint/2010/main" val="2402536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4162" y="0"/>
            <a:ext cx="10360501" cy="1219200"/>
          </a:xfrm>
        </p:spPr>
        <p:txBody>
          <a:bodyPr/>
          <a:lstStyle/>
          <a:p>
            <a:r>
              <a:rPr lang="en-US" dirty="0" err="1" smtClean="0"/>
              <a:t>Lockpicking</a:t>
            </a:r>
            <a:r>
              <a:rPr lang="en-US" dirty="0" smtClean="0"/>
              <a:t> 101</a:t>
            </a:r>
            <a:endParaRPr lang="en-US" dirty="0"/>
          </a:p>
        </p:txBody>
      </p:sp>
      <p:pic>
        <p:nvPicPr>
          <p:cNvPr id="5122" name="Picture 2" descr="http://www.wikihow.com/images/9/93/Pick-a-Lock-Step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1524000"/>
            <a:ext cx="5616297" cy="434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7612" y="6400800"/>
            <a:ext cx="416556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/>
              <a:t>Images </a:t>
            </a:r>
            <a:r>
              <a:rPr lang="en-US" sz="1400" dirty="0"/>
              <a:t>from http://www.wikihow.com/Pick-a-Lock</a:t>
            </a:r>
          </a:p>
        </p:txBody>
      </p:sp>
      <p:sp>
        <p:nvSpPr>
          <p:cNvPr id="5" name="Content Placeholder 13"/>
          <p:cNvSpPr>
            <a:spLocks noGrp="1"/>
          </p:cNvSpPr>
          <p:nvPr>
            <p:ph idx="1"/>
          </p:nvPr>
        </p:nvSpPr>
        <p:spPr>
          <a:xfrm>
            <a:off x="6704012" y="1498601"/>
            <a:ext cx="4799250" cy="43687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More expensive locks are a not always harder</a:t>
            </a:r>
          </a:p>
          <a:p>
            <a:pPr lvl="1"/>
            <a:r>
              <a:rPr lang="en-US" dirty="0" smtClean="0"/>
              <a:t>Better made (pins push easier, lock turns easier)</a:t>
            </a:r>
          </a:p>
          <a:p>
            <a:r>
              <a:rPr lang="en-US" dirty="0" smtClean="0"/>
              <a:t>Counter-measures</a:t>
            </a:r>
          </a:p>
          <a:p>
            <a:pPr lvl="1"/>
            <a:r>
              <a:rPr lang="en-US" dirty="0" smtClean="0"/>
              <a:t>Anti-pick pins</a:t>
            </a:r>
          </a:p>
          <a:p>
            <a:pPr lvl="1"/>
            <a:r>
              <a:rPr lang="en-US" dirty="0" smtClean="0"/>
              <a:t>Different keys</a:t>
            </a:r>
          </a:p>
          <a:p>
            <a:pPr lvl="1"/>
            <a:endParaRPr lang="en-US" dirty="0"/>
          </a:p>
          <a:p>
            <a:r>
              <a:rPr lang="en-US" dirty="0" smtClean="0"/>
              <a:t>If you want to use locks, pay for them.</a:t>
            </a:r>
          </a:p>
          <a:p>
            <a:r>
              <a:rPr lang="en-US" dirty="0" smtClean="0"/>
              <a:t>Have </a:t>
            </a:r>
            <a:r>
              <a:rPr lang="en-US" dirty="0"/>
              <a:t>picks + locks, afterwards!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43914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Radial 16x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A765CE0-A8A0-42E0-82D2-3F870DB4D5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radial lines presentation (widescreen)</Template>
  <TotalTime>0</TotalTime>
  <Words>2156</Words>
  <Application>Microsoft Office PowerPoint</Application>
  <PresentationFormat>Custom</PresentationFormat>
  <Paragraphs>384</Paragraphs>
  <Slides>44</Slides>
  <Notes>0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Red Radial 16x9</vt:lpstr>
      <vt:lpstr>88MPH: Digital tricks to bypass Physical security</vt:lpstr>
      <vt:lpstr>WHO AM I?</vt:lpstr>
      <vt:lpstr>Why Physical Security?</vt:lpstr>
      <vt:lpstr>Whats this talk all about?</vt:lpstr>
      <vt:lpstr>DISCLAIMER</vt:lpstr>
      <vt:lpstr>Permissions</vt:lpstr>
      <vt:lpstr>Locks</vt:lpstr>
      <vt:lpstr>Lockpicking 101</vt:lpstr>
      <vt:lpstr>Lockpicking 101</vt:lpstr>
      <vt:lpstr>LockPicking 101: Demo</vt:lpstr>
      <vt:lpstr>RTLSDR (Listening to Radio)</vt:lpstr>
      <vt:lpstr>RTLSDR - Antenna</vt:lpstr>
      <vt:lpstr>RTLSDR (Listening to the radio)</vt:lpstr>
      <vt:lpstr>RTLSDR (Listening to 2 ways)</vt:lpstr>
      <vt:lpstr>RTLSDR (Listening to 2 ways)</vt:lpstr>
      <vt:lpstr>RTLSDR (Listening to 2 ways)</vt:lpstr>
      <vt:lpstr>Magstripes: overview</vt:lpstr>
      <vt:lpstr>Magstripes: overview</vt:lpstr>
      <vt:lpstr>Magstripes: reading</vt:lpstr>
      <vt:lpstr>Magstripes: Spoofing</vt:lpstr>
      <vt:lpstr>Magstripes: Spoofing</vt:lpstr>
      <vt:lpstr>Magstripes: Spoofing</vt:lpstr>
      <vt:lpstr>Magstripes: Cloaning Done Easy</vt:lpstr>
      <vt:lpstr>RFID 101</vt:lpstr>
      <vt:lpstr>RFID 101: LF Tags</vt:lpstr>
      <vt:lpstr>RFID:Discovery</vt:lpstr>
      <vt:lpstr>RFID: Discovery</vt:lpstr>
      <vt:lpstr>RFID: EM4102</vt:lpstr>
      <vt:lpstr>RFID: Spoofing</vt:lpstr>
      <vt:lpstr>RFID: Spoofing</vt:lpstr>
      <vt:lpstr>RFID: HF (mifare)</vt:lpstr>
      <vt:lpstr>RFID: HF (mifare)</vt:lpstr>
      <vt:lpstr>RFID: HF (mifare)</vt:lpstr>
      <vt:lpstr>RFID: HF (mifare)</vt:lpstr>
      <vt:lpstr>RFID: HF (Mifare) - My Anonymous Cards</vt:lpstr>
      <vt:lpstr>RFID: HF (Mifare) – Changing Data</vt:lpstr>
      <vt:lpstr>RFCAT: Having a chat! (HIMOM)</vt:lpstr>
      <vt:lpstr>RFCAT: Having a chat! (HIMOM)</vt:lpstr>
      <vt:lpstr>RFCAT: Having a chat! (HIMOM)</vt:lpstr>
      <vt:lpstr>RFCAT: Having a chat! (HIMOM)</vt:lpstr>
      <vt:lpstr>RFCAt: Screaming / Jamming</vt:lpstr>
      <vt:lpstr>Conclusion</vt:lpstr>
      <vt:lpstr>Conclusion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2012-10-03T19:15:05Z</dcterms:created>
  <dcterms:modified xsi:type="dcterms:W3CDTF">2012-10-27T13:04:38Z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TC028048959991</vt:lpwstr>
  </property>
</Properties>
</file>